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313" r:id="rId3"/>
    <p:sldId id="428" r:id="rId4"/>
    <p:sldId id="429" r:id="rId5"/>
    <p:sldId id="436" r:id="rId6"/>
    <p:sldId id="431" r:id="rId7"/>
    <p:sldId id="432" r:id="rId8"/>
    <p:sldId id="433" r:id="rId9"/>
    <p:sldId id="434" r:id="rId10"/>
    <p:sldId id="435" r:id="rId11"/>
    <p:sldId id="430" r:id="rId12"/>
    <p:sldId id="437" r:id="rId13"/>
    <p:sldId id="408" r:id="rId14"/>
    <p:sldId id="438" r:id="rId15"/>
    <p:sldId id="393" r:id="rId16"/>
    <p:sldId id="439" r:id="rId17"/>
    <p:sldId id="394" r:id="rId18"/>
    <p:sldId id="396" r:id="rId19"/>
    <p:sldId id="395" r:id="rId20"/>
    <p:sldId id="409" r:id="rId21"/>
    <p:sldId id="410" r:id="rId22"/>
    <p:sldId id="411" r:id="rId23"/>
    <p:sldId id="412" r:id="rId24"/>
    <p:sldId id="440" r:id="rId2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1248"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jpeg>
</file>

<file path=ppt/media/image2.png>
</file>

<file path=ppt/media/image20.jpeg>
</file>

<file path=ppt/media/image21.png>
</file>

<file path=ppt/media/image22.jpe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312191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86" name="Shape 86"/>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1366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D457BD-8D36-4AB7-8FB7-D016B0D9BF14}" type="slidenum">
              <a:rPr lang="en-US" smtClean="0"/>
              <a:t>17</a:t>
            </a:fld>
            <a:endParaRPr lang="en-US"/>
          </a:p>
        </p:txBody>
      </p:sp>
    </p:spTree>
    <p:extLst>
      <p:ext uri="{BB962C8B-B14F-4D97-AF65-F5344CB8AC3E}">
        <p14:creationId xmlns:p14="http://schemas.microsoft.com/office/powerpoint/2010/main" val="3325861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
        <p:cNvGrpSpPr/>
        <p:nvPr/>
      </p:nvGrpSpPr>
      <p:grpSpPr>
        <a:xfrm>
          <a:off x="0" y="0"/>
          <a:ext cx="0" cy="0"/>
          <a:chOff x="0" y="0"/>
          <a:chExt cx="0" cy="0"/>
        </a:xfrm>
      </p:grpSpPr>
      <p:sp>
        <p:nvSpPr>
          <p:cNvPr id="16" name="Shape 16"/>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 name="Shape 17"/>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4623593" y="2285206"/>
            <a:ext cx="5811838" cy="1971675"/>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Shape 80"/>
          <p:cNvSpPr txBox="1">
            <a:spLocks noGrp="1"/>
          </p:cNvSpPr>
          <p:nvPr>
            <p:ph type="body" idx="1"/>
          </p:nvPr>
        </p:nvSpPr>
        <p:spPr>
          <a:xfrm rot="5400000">
            <a:off x="623093" y="370681"/>
            <a:ext cx="5811838" cy="5800725"/>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Shape 8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Shape 8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1" name="Shape 2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 name="Shape 2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2"/>
        <p:cNvGrpSpPr/>
        <p:nvPr/>
      </p:nvGrpSpPr>
      <p:grpSpPr>
        <a:xfrm>
          <a:off x="0" y="0"/>
          <a:ext cx="0" cy="0"/>
          <a:chOff x="0" y="0"/>
          <a:chExt cx="0" cy="0"/>
        </a:xfrm>
      </p:grpSpPr>
      <p:sp>
        <p:nvSpPr>
          <p:cNvPr id="33" name="Shape 33"/>
          <p:cNvSpPr txBox="1">
            <a:spLocks noGrp="1"/>
          </p:cNvSpPr>
          <p:nvPr>
            <p:ph type="ctrTitle"/>
          </p:nvPr>
        </p:nvSpPr>
        <p:spPr>
          <a:xfrm>
            <a:off x="685800" y="1122363"/>
            <a:ext cx="7772400" cy="2387600"/>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 name="Shape 34"/>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Shape 40"/>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41" name="Shape 41"/>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629841"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0" name="Shape 50"/>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1" name="Shape 51"/>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5" name="Shape 5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0" name="Shape 60"/>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629841" y="457200"/>
            <a:ext cx="2949178"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7" name="Shape 67"/>
          <p:cNvSpPr>
            <a:spLocks noGrp="1"/>
          </p:cNvSpPr>
          <p:nvPr>
            <p:ph type="pic" idx="2"/>
          </p:nvPr>
        </p:nvSpPr>
        <p:spPr>
          <a:xfrm>
            <a:off x="3887391" y="987426"/>
            <a:ext cx="462915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629841" y="2057400"/>
            <a:ext cx="2949178"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Shape 70"/>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4" name="Shape 74"/>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Shape 76"/>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628650" y="365126"/>
            <a:ext cx="7886700" cy="1325563"/>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Shape 1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628650" y="6356351"/>
            <a:ext cx="20574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3028950" y="6356351"/>
            <a:ext cx="30861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6457950" y="6356351"/>
            <a:ext cx="20574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2.jpe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p:nvPr/>
        </p:nvSpPr>
        <p:spPr>
          <a:xfrm>
            <a:off x="2059464" y="283699"/>
            <a:ext cx="6858000" cy="110251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Clr>
                <a:schemeClr val="dk1"/>
              </a:buClr>
              <a:buSzPts val="3300"/>
              <a:buFont typeface="Calibri"/>
              <a:buNone/>
            </a:pPr>
            <a:r>
              <a:rPr lang="es-CO" sz="3300" b="1" i="0" u="none" strike="noStrike" cap="none" dirty="0">
                <a:solidFill>
                  <a:schemeClr val="dk1"/>
                </a:solidFill>
                <a:latin typeface="Calibri"/>
                <a:ea typeface="Calibri"/>
                <a:cs typeface="Calibri"/>
                <a:sym typeface="Calibri"/>
              </a:rPr>
              <a:t>ANÁLISIS DE DATOS ESPACIALES</a:t>
            </a:r>
            <a:endParaRPr dirty="0"/>
          </a:p>
          <a:p>
            <a:pPr marL="0" marR="0" lvl="0" indent="0" algn="r" rtl="0">
              <a:spcBef>
                <a:spcPts val="0"/>
              </a:spcBef>
              <a:spcAft>
                <a:spcPts val="0"/>
              </a:spcAft>
              <a:buClr>
                <a:schemeClr val="dk1"/>
              </a:buClr>
              <a:buSzPts val="3300"/>
              <a:buFont typeface="Calibri"/>
              <a:buNone/>
            </a:pPr>
            <a:endParaRPr sz="3300" b="1" i="0" u="none" strike="noStrike" cap="none" dirty="0">
              <a:solidFill>
                <a:schemeClr val="dk1"/>
              </a:solidFill>
              <a:latin typeface="Calibri"/>
              <a:ea typeface="Calibri"/>
              <a:cs typeface="Calibri"/>
              <a:sym typeface="Calibri"/>
            </a:endParaRPr>
          </a:p>
          <a:p>
            <a:pPr marL="0" marR="0" lvl="0" indent="0" algn="r" rtl="0">
              <a:spcBef>
                <a:spcPts val="0"/>
              </a:spcBef>
              <a:spcAft>
                <a:spcPts val="0"/>
              </a:spcAft>
              <a:buClr>
                <a:schemeClr val="dk1"/>
              </a:buClr>
              <a:buSzPts val="1050"/>
              <a:buFont typeface="Calibri"/>
              <a:buNone/>
            </a:pPr>
            <a:endParaRPr sz="1050" b="1" i="0" u="none" strike="noStrike" cap="none" dirty="0">
              <a:solidFill>
                <a:schemeClr val="dk1"/>
              </a:solidFill>
              <a:latin typeface="Calibri"/>
              <a:ea typeface="Calibri"/>
              <a:cs typeface="Calibri"/>
              <a:sym typeface="Calibri"/>
            </a:endParaRPr>
          </a:p>
          <a:p>
            <a:pPr marL="0" marR="0" lvl="0" indent="0" algn="r" rtl="0">
              <a:spcBef>
                <a:spcPts val="0"/>
              </a:spcBef>
              <a:spcAft>
                <a:spcPts val="0"/>
              </a:spcAft>
              <a:buClr>
                <a:schemeClr val="dk1"/>
              </a:buClr>
              <a:buSzPts val="2400"/>
              <a:buFont typeface="Calibri"/>
              <a:buNone/>
            </a:pPr>
            <a:r>
              <a:rPr lang="es-CO" sz="2400" b="1" i="0" u="none" strike="noStrike" cap="none" dirty="0">
                <a:solidFill>
                  <a:schemeClr val="dk1"/>
                </a:solidFill>
                <a:latin typeface="Calibri"/>
                <a:ea typeface="Calibri"/>
                <a:cs typeface="Calibri"/>
                <a:sym typeface="Calibri"/>
              </a:rPr>
              <a:t>EDIER V. ARISTIZÁBAL G.</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Ing. Geólogo (Universidad Nacional de Colombia)</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Esp. en Gestión de Riesgos Geológicos (Universidad de Ginebra – Suiza)</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err="1">
                <a:solidFill>
                  <a:schemeClr val="dk1"/>
                </a:solidFill>
                <a:latin typeface="Calibri"/>
                <a:ea typeface="Calibri"/>
                <a:cs typeface="Calibri"/>
                <a:sym typeface="Calibri"/>
              </a:rPr>
              <a:t>MSc</a:t>
            </a:r>
            <a:r>
              <a:rPr lang="es-CO" sz="1350" b="0" i="0" u="none" strike="noStrike" cap="none" dirty="0">
                <a:solidFill>
                  <a:schemeClr val="dk1"/>
                </a:solidFill>
                <a:latin typeface="Calibri"/>
                <a:ea typeface="Calibri"/>
                <a:cs typeface="Calibri"/>
                <a:sym typeface="Calibri"/>
              </a:rPr>
              <a:t>. en Geociencias (Universidad de Shimane – Japón)</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PhD. en Ingeniería (Universidad Nacional de Colombia)</a:t>
            </a:r>
            <a:endParaRPr dirty="0"/>
          </a:p>
          <a:p>
            <a:pPr marL="0" marR="0" lvl="0" indent="0" algn="r" rtl="0">
              <a:lnSpc>
                <a:spcPct val="150000"/>
              </a:lnSpc>
              <a:spcBef>
                <a:spcPts val="0"/>
              </a:spcBef>
              <a:spcAft>
                <a:spcPts val="0"/>
              </a:spcAft>
              <a:buClr>
                <a:schemeClr val="dk1"/>
              </a:buClr>
              <a:buSzPts val="1350"/>
              <a:buFont typeface="Calibri"/>
              <a:buNone/>
            </a:pPr>
            <a:endParaRPr sz="1350" b="0" i="0" u="none" strike="noStrike" cap="none" dirty="0">
              <a:solidFill>
                <a:schemeClr val="dk1"/>
              </a:solidFill>
              <a:latin typeface="Calibri"/>
              <a:ea typeface="Calibri"/>
              <a:cs typeface="Calibri"/>
              <a:sym typeface="Calibri"/>
            </a:endParaRPr>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Universidad Nacional de Colombia</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Facultad de Minas</a:t>
            </a:r>
            <a:endParaRPr dirty="0"/>
          </a:p>
          <a:p>
            <a:pPr marL="0" marR="0" lvl="0" indent="0" algn="r" rtl="0">
              <a:lnSpc>
                <a:spcPct val="150000"/>
              </a:lnSpc>
              <a:spcBef>
                <a:spcPts val="0"/>
              </a:spcBef>
              <a:spcAft>
                <a:spcPts val="0"/>
              </a:spcAft>
              <a:buClr>
                <a:schemeClr val="dk1"/>
              </a:buClr>
              <a:buSzPts val="1350"/>
              <a:buFont typeface="Calibri"/>
              <a:buNone/>
            </a:pPr>
            <a:r>
              <a:rPr lang="es-CO" sz="1350" b="0" i="0" u="none" strike="noStrike" cap="none" dirty="0">
                <a:solidFill>
                  <a:schemeClr val="dk1"/>
                </a:solidFill>
                <a:latin typeface="Calibri"/>
                <a:ea typeface="Calibri"/>
                <a:cs typeface="Calibri"/>
                <a:sym typeface="Calibri"/>
              </a:rPr>
              <a:t>Departamento de Geociencias</a:t>
            </a:r>
            <a:endParaRPr sz="1350" b="0" i="0" u="none" strike="noStrike" cap="none" dirty="0">
              <a:solidFill>
                <a:schemeClr val="dk1"/>
              </a:solidFill>
              <a:latin typeface="Calibri"/>
              <a:ea typeface="Calibri"/>
              <a:cs typeface="Calibri"/>
              <a:sym typeface="Calibri"/>
            </a:endParaRPr>
          </a:p>
          <a:p>
            <a:pPr marL="0" marR="0" lvl="0" indent="0" algn="r" rtl="0">
              <a:spcBef>
                <a:spcPts val="0"/>
              </a:spcBef>
              <a:spcAft>
                <a:spcPts val="0"/>
              </a:spcAft>
              <a:buClr>
                <a:schemeClr val="dk1"/>
              </a:buClr>
              <a:buSzPts val="1350"/>
              <a:buFont typeface="Calibri"/>
              <a:buNone/>
            </a:pPr>
            <a:endParaRPr sz="1350" b="1" i="0" u="none" strike="noStrike" cap="none" dirty="0">
              <a:solidFill>
                <a:schemeClr val="dk1"/>
              </a:solidFill>
              <a:latin typeface="Calibri"/>
              <a:ea typeface="Calibri"/>
              <a:cs typeface="Calibri"/>
              <a:sym typeface="Calibri"/>
            </a:endParaRPr>
          </a:p>
          <a:p>
            <a:pPr marL="0" marR="0" lvl="0" indent="0" algn="r" rtl="0">
              <a:spcBef>
                <a:spcPts val="0"/>
              </a:spcBef>
              <a:spcAft>
                <a:spcPts val="0"/>
              </a:spcAft>
              <a:buClr>
                <a:schemeClr val="dk1"/>
              </a:buClr>
              <a:buSzPts val="1350"/>
              <a:buFont typeface="Calibri"/>
              <a:buNone/>
            </a:pPr>
            <a:endParaRPr sz="1350" b="1" i="0" u="none" strike="noStrike" cap="none" dirty="0">
              <a:solidFill>
                <a:schemeClr val="dk1"/>
              </a:solidFill>
              <a:latin typeface="Calibri"/>
              <a:ea typeface="Calibri"/>
              <a:cs typeface="Calibri"/>
              <a:sym typeface="Calibri"/>
            </a:endParaRPr>
          </a:p>
        </p:txBody>
      </p:sp>
      <p:pic>
        <p:nvPicPr>
          <p:cNvPr id="89" name="Shape 89"/>
          <p:cNvPicPr preferRelativeResize="0"/>
          <p:nvPr/>
        </p:nvPicPr>
        <p:blipFill rotWithShape="1">
          <a:blip r:embed="rId3">
            <a:alphaModFix/>
          </a:blip>
          <a:srcRect b="17939"/>
          <a:stretch/>
        </p:blipFill>
        <p:spPr>
          <a:xfrm>
            <a:off x="1360246" y="4005413"/>
            <a:ext cx="3021263" cy="120416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Resultado de imagen para aguja en un pajar">
            <a:extLst>
              <a:ext uri="{FF2B5EF4-FFF2-40B4-BE49-F238E27FC236}">
                <a16:creationId xmlns:a16="http://schemas.microsoft.com/office/drawing/2014/main" id="{1F32B29D-BC72-4F18-8A72-5A64D1A1AA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5725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0810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Resultado de imagen para aguja en un pajar">
            <a:extLst>
              <a:ext uri="{FF2B5EF4-FFF2-40B4-BE49-F238E27FC236}">
                <a16:creationId xmlns:a16="http://schemas.microsoft.com/office/drawing/2014/main" id="{56617423-3944-4388-A9CE-F68802EE23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0999"/>
            <a:ext cx="9145610" cy="609707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Resultado de imagen para aguja en un pajar">
            <a:extLst>
              <a:ext uri="{FF2B5EF4-FFF2-40B4-BE49-F238E27FC236}">
                <a16:creationId xmlns:a16="http://schemas.microsoft.com/office/drawing/2014/main" id="{BA6E8820-7E4B-4C56-90E8-6475C27A59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9915" y="2172907"/>
            <a:ext cx="6096000" cy="405765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6215B4BC-6167-43DE-933E-47425C85FA44}"/>
              </a:ext>
            </a:extLst>
          </p:cNvPr>
          <p:cNvSpPr/>
          <p:nvPr/>
        </p:nvSpPr>
        <p:spPr>
          <a:xfrm>
            <a:off x="463639" y="1030310"/>
            <a:ext cx="708338" cy="566670"/>
          </a:xfrm>
          <a:prstGeom prst="rect">
            <a:avLst/>
          </a:prstGeom>
          <a:noFill/>
          <a:ln w="5715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cxnSp>
        <p:nvCxnSpPr>
          <p:cNvPr id="6" name="Conector recto 5">
            <a:extLst>
              <a:ext uri="{FF2B5EF4-FFF2-40B4-BE49-F238E27FC236}">
                <a16:creationId xmlns:a16="http://schemas.microsoft.com/office/drawing/2014/main" id="{AD450098-5817-473D-A3C8-2409FA30FF5F}"/>
              </a:ext>
            </a:extLst>
          </p:cNvPr>
          <p:cNvCxnSpPr/>
          <p:nvPr/>
        </p:nvCxnSpPr>
        <p:spPr>
          <a:xfrm>
            <a:off x="463639" y="1596980"/>
            <a:ext cx="2026276" cy="4633577"/>
          </a:xfrm>
          <a:prstGeom prst="line">
            <a:avLst/>
          </a:prstGeom>
          <a:ln w="2857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 name="Conector recto 7">
            <a:extLst>
              <a:ext uri="{FF2B5EF4-FFF2-40B4-BE49-F238E27FC236}">
                <a16:creationId xmlns:a16="http://schemas.microsoft.com/office/drawing/2014/main" id="{D5CB448F-80BB-454B-9022-620A0F7AD0C4}"/>
              </a:ext>
            </a:extLst>
          </p:cNvPr>
          <p:cNvCxnSpPr/>
          <p:nvPr/>
        </p:nvCxnSpPr>
        <p:spPr>
          <a:xfrm>
            <a:off x="1171977" y="1030310"/>
            <a:ext cx="7413938" cy="114259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8722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 Imagen">
            <a:extLst>
              <a:ext uri="{FF2B5EF4-FFF2-40B4-BE49-F238E27FC236}">
                <a16:creationId xmlns:a16="http://schemas.microsoft.com/office/drawing/2014/main" id="{57410111-B2B4-4DC5-A982-3BF3340D1C0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3" name="Conector recto 2">
            <a:extLst>
              <a:ext uri="{FF2B5EF4-FFF2-40B4-BE49-F238E27FC236}">
                <a16:creationId xmlns:a16="http://schemas.microsoft.com/office/drawing/2014/main" id="{EE137B80-B72F-4424-98B3-0DFA14275BB0}"/>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4" name="CuadroTexto 3">
            <a:extLst>
              <a:ext uri="{FF2B5EF4-FFF2-40B4-BE49-F238E27FC236}">
                <a16:creationId xmlns:a16="http://schemas.microsoft.com/office/drawing/2014/main" id="{845BA387-2E8D-4D78-97FA-B8796622DFCD}"/>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
        <p:nvSpPr>
          <p:cNvPr id="5" name="CuadroTexto 4">
            <a:extLst>
              <a:ext uri="{FF2B5EF4-FFF2-40B4-BE49-F238E27FC236}">
                <a16:creationId xmlns:a16="http://schemas.microsoft.com/office/drawing/2014/main" id="{52D259C4-705F-4471-92AB-042578AE446B}"/>
              </a:ext>
            </a:extLst>
          </p:cNvPr>
          <p:cNvSpPr txBox="1"/>
          <p:nvPr/>
        </p:nvSpPr>
        <p:spPr>
          <a:xfrm>
            <a:off x="180304" y="1300766"/>
            <a:ext cx="8721649" cy="2062103"/>
          </a:xfrm>
          <a:prstGeom prst="rect">
            <a:avLst/>
          </a:prstGeom>
          <a:noFill/>
        </p:spPr>
        <p:txBody>
          <a:bodyPr wrap="square" rtlCol="0">
            <a:spAutoFit/>
          </a:bodyPr>
          <a:lstStyle/>
          <a:p>
            <a:pPr marL="285750" indent="-285750">
              <a:buFontTx/>
              <a:buChar char="-"/>
            </a:pPr>
            <a:r>
              <a:rPr lang="es-CO" sz="1600" dirty="0"/>
              <a:t>Los algoritmos convencionales generalmente están sesgados hacia la clase mayoritaria, ya que la función de error tiende a optimizar cuantitativamente, sin tomar en consideración la distribución de los datos. </a:t>
            </a:r>
          </a:p>
          <a:p>
            <a:pPr marL="285750" indent="-285750">
              <a:buFontTx/>
              <a:buChar char="-"/>
            </a:pPr>
            <a:endParaRPr lang="es-CO" sz="1600" dirty="0"/>
          </a:p>
          <a:p>
            <a:pPr marL="285750" indent="-285750">
              <a:buFontTx/>
              <a:buChar char="-"/>
            </a:pPr>
            <a:r>
              <a:rPr lang="es-CO" sz="1600" dirty="0"/>
              <a:t>La clase minoritaria es tratada en muchos caos como </a:t>
            </a:r>
            <a:r>
              <a:rPr lang="es-CO" sz="1600" i="1" dirty="0" err="1"/>
              <a:t>outliers</a:t>
            </a:r>
            <a:r>
              <a:rPr lang="es-CO" sz="1600" dirty="0"/>
              <a:t> y por lo tanto ignorados.</a:t>
            </a:r>
          </a:p>
          <a:p>
            <a:pPr marL="285750" indent="-285750">
              <a:buFontTx/>
              <a:buChar char="-"/>
            </a:pPr>
            <a:endParaRPr lang="es-CO" sz="1600" dirty="0"/>
          </a:p>
          <a:p>
            <a:pPr marL="285750" indent="-285750">
              <a:buFontTx/>
              <a:buChar char="-"/>
            </a:pPr>
            <a:r>
              <a:rPr lang="es-CO" sz="1600" dirty="0"/>
              <a:t>El algoritmo de aprendizaje simplemente genera una sola clase obvia que clasifica todos los datos en la clase mayoritaria.</a:t>
            </a:r>
          </a:p>
        </p:txBody>
      </p:sp>
    </p:spTree>
    <p:extLst>
      <p:ext uri="{BB962C8B-B14F-4D97-AF65-F5344CB8AC3E}">
        <p14:creationId xmlns:p14="http://schemas.microsoft.com/office/powerpoint/2010/main" val="787200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bdata">
            <a:extLst>
              <a:ext uri="{FF2B5EF4-FFF2-40B4-BE49-F238E27FC236}">
                <a16:creationId xmlns:a16="http://schemas.microsoft.com/office/drawing/2014/main" id="{AB5FEE58-05E7-4296-AC13-408A685466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2365" y="2106149"/>
            <a:ext cx="6700464" cy="4320218"/>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04D96025-DF04-4D6A-8955-A1CA57C8C716}"/>
              </a:ext>
            </a:extLst>
          </p:cNvPr>
          <p:cNvSpPr/>
          <p:nvPr/>
        </p:nvSpPr>
        <p:spPr>
          <a:xfrm>
            <a:off x="102358" y="852975"/>
            <a:ext cx="8830102" cy="1200329"/>
          </a:xfrm>
          <a:prstGeom prst="rect">
            <a:avLst/>
          </a:prstGeom>
        </p:spPr>
        <p:txBody>
          <a:bodyPr wrap="square">
            <a:spAutoFit/>
          </a:bodyPr>
          <a:lstStyle/>
          <a:p>
            <a:r>
              <a:rPr lang="en-US" sz="1800" dirty="0"/>
              <a:t>For example, suppose you have two classes — A and B. Class A is 90% of your data-set and class B is the other 10%, but you are most interested in identifying instances of class B. You can reach an accuracy of 90% by simply predicting class A every time, but this provides a useless classifier for your intended use case. </a:t>
            </a:r>
            <a:r>
              <a:rPr lang="en-US" sz="1800" dirty="0">
                <a:latin typeface="medium-content-serif-font"/>
              </a:rPr>
              <a:t>Similarly, </a:t>
            </a:r>
            <a:endParaRPr lang="en-US" sz="1800" dirty="0"/>
          </a:p>
        </p:txBody>
      </p:sp>
      <p:sp>
        <p:nvSpPr>
          <p:cNvPr id="2" name="Rectangle 1">
            <a:extLst>
              <a:ext uri="{FF2B5EF4-FFF2-40B4-BE49-F238E27FC236}">
                <a16:creationId xmlns:a16="http://schemas.microsoft.com/office/drawing/2014/main" id="{C92EBA1D-AB93-46AD-BDAC-C210F025063A}"/>
              </a:ext>
            </a:extLst>
          </p:cNvPr>
          <p:cNvSpPr/>
          <p:nvPr/>
        </p:nvSpPr>
        <p:spPr>
          <a:xfrm>
            <a:off x="6039134" y="2951946"/>
            <a:ext cx="2893326" cy="954107"/>
          </a:xfrm>
          <a:prstGeom prst="rect">
            <a:avLst/>
          </a:prstGeom>
        </p:spPr>
        <p:txBody>
          <a:bodyPr wrap="square">
            <a:spAutoFit/>
          </a:bodyPr>
          <a:lstStyle/>
          <a:p>
            <a:pPr algn="just"/>
            <a:r>
              <a:rPr lang="en-US" dirty="0"/>
              <a:t>It </a:t>
            </a:r>
            <a:r>
              <a:rPr lang="en-US" dirty="0">
                <a:latin typeface="medium-content-serif-font"/>
              </a:rPr>
              <a:t>can lead to model overfitting, since it will introduce duplicate instances, drawing from a pool of instances that is already small.</a:t>
            </a:r>
            <a:endParaRPr lang="en-US" dirty="0"/>
          </a:p>
        </p:txBody>
      </p:sp>
      <p:sp>
        <p:nvSpPr>
          <p:cNvPr id="4" name="Rectangle 3">
            <a:extLst>
              <a:ext uri="{FF2B5EF4-FFF2-40B4-BE49-F238E27FC236}">
                <a16:creationId xmlns:a16="http://schemas.microsoft.com/office/drawing/2014/main" id="{AEA35814-F170-45A1-B6D7-397511121620}"/>
              </a:ext>
            </a:extLst>
          </p:cNvPr>
          <p:cNvSpPr/>
          <p:nvPr/>
        </p:nvSpPr>
        <p:spPr>
          <a:xfrm>
            <a:off x="211540" y="3155202"/>
            <a:ext cx="3057099" cy="954107"/>
          </a:xfrm>
          <a:prstGeom prst="rect">
            <a:avLst/>
          </a:prstGeom>
        </p:spPr>
        <p:txBody>
          <a:bodyPr wrap="square">
            <a:spAutoFit/>
          </a:bodyPr>
          <a:lstStyle/>
          <a:p>
            <a:r>
              <a:rPr lang="en-US" dirty="0" err="1">
                <a:latin typeface="medium-content-serif-font"/>
              </a:rPr>
              <a:t>Undersampling</a:t>
            </a:r>
            <a:r>
              <a:rPr lang="en-US" dirty="0">
                <a:latin typeface="medium-content-serif-font"/>
              </a:rPr>
              <a:t> the majority can end up leaving out important instances that provide important differences between the two classes.</a:t>
            </a:r>
            <a:endParaRPr lang="en-US" dirty="0"/>
          </a:p>
        </p:txBody>
      </p:sp>
      <p:pic>
        <p:nvPicPr>
          <p:cNvPr id="6" name="6 Imagen">
            <a:extLst>
              <a:ext uri="{FF2B5EF4-FFF2-40B4-BE49-F238E27FC236}">
                <a16:creationId xmlns:a16="http://schemas.microsoft.com/office/drawing/2014/main" id="{C47DECFF-C0CD-4594-A968-350280996CD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7" name="Conector recto 6">
            <a:extLst>
              <a:ext uri="{FF2B5EF4-FFF2-40B4-BE49-F238E27FC236}">
                <a16:creationId xmlns:a16="http://schemas.microsoft.com/office/drawing/2014/main" id="{B122543B-B365-4FDD-A926-A555B21670E5}"/>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8" name="CuadroTexto 7">
            <a:extLst>
              <a:ext uri="{FF2B5EF4-FFF2-40B4-BE49-F238E27FC236}">
                <a16:creationId xmlns:a16="http://schemas.microsoft.com/office/drawing/2014/main" id="{50E1D9CF-D9B8-468C-8B61-3F768707EFDF}"/>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2600091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 Imagen">
            <a:extLst>
              <a:ext uri="{FF2B5EF4-FFF2-40B4-BE49-F238E27FC236}">
                <a16:creationId xmlns:a16="http://schemas.microsoft.com/office/drawing/2014/main" id="{2B9F17FD-F57A-4B06-B6DE-ED39A86C0A6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3" name="Conector recto 2">
            <a:extLst>
              <a:ext uri="{FF2B5EF4-FFF2-40B4-BE49-F238E27FC236}">
                <a16:creationId xmlns:a16="http://schemas.microsoft.com/office/drawing/2014/main" id="{4516BB30-A8A3-41EE-90CF-AFAEDD50FC2B}"/>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4" name="CuadroTexto 3">
            <a:extLst>
              <a:ext uri="{FF2B5EF4-FFF2-40B4-BE49-F238E27FC236}">
                <a16:creationId xmlns:a16="http://schemas.microsoft.com/office/drawing/2014/main" id="{36BE84DD-4C4A-46CF-8028-2139F8A11E10}"/>
              </a:ext>
            </a:extLst>
          </p:cNvPr>
          <p:cNvSpPr txBox="1"/>
          <p:nvPr/>
        </p:nvSpPr>
        <p:spPr>
          <a:xfrm>
            <a:off x="99062" y="116632"/>
            <a:ext cx="2462534" cy="523220"/>
          </a:xfrm>
          <a:prstGeom prst="rect">
            <a:avLst/>
          </a:prstGeom>
          <a:noFill/>
        </p:spPr>
        <p:txBody>
          <a:bodyPr wrap="none" rtlCol="0">
            <a:spAutoFit/>
          </a:bodyPr>
          <a:lstStyle/>
          <a:p>
            <a:r>
              <a:rPr lang="es-CO" sz="2800" b="1" dirty="0"/>
              <a:t>Dos &amp; </a:t>
            </a:r>
            <a:r>
              <a:rPr lang="es-CO" sz="2800" b="1" dirty="0" err="1"/>
              <a:t>Don´ts</a:t>
            </a:r>
            <a:endParaRPr lang="es-CO" sz="2800" b="1" dirty="0"/>
          </a:p>
        </p:txBody>
      </p:sp>
      <p:sp>
        <p:nvSpPr>
          <p:cNvPr id="5" name="CuadroTexto 4">
            <a:extLst>
              <a:ext uri="{FF2B5EF4-FFF2-40B4-BE49-F238E27FC236}">
                <a16:creationId xmlns:a16="http://schemas.microsoft.com/office/drawing/2014/main" id="{41760FDC-79C8-4FA8-BBE3-3977E33B4B78}"/>
              </a:ext>
            </a:extLst>
          </p:cNvPr>
          <p:cNvSpPr txBox="1"/>
          <p:nvPr/>
        </p:nvSpPr>
        <p:spPr>
          <a:xfrm>
            <a:off x="180304" y="1339403"/>
            <a:ext cx="8783392" cy="2554545"/>
          </a:xfrm>
          <a:prstGeom prst="rect">
            <a:avLst/>
          </a:prstGeom>
          <a:noFill/>
        </p:spPr>
        <p:txBody>
          <a:bodyPr wrap="square" rtlCol="0">
            <a:spAutoFit/>
          </a:bodyPr>
          <a:lstStyle/>
          <a:p>
            <a:pPr marL="285750" indent="-285750" algn="just">
              <a:buFontTx/>
              <a:buChar char="-"/>
            </a:pPr>
            <a:r>
              <a:rPr lang="es-CO" sz="1600" dirty="0"/>
              <a:t>No utilizar el </a:t>
            </a:r>
            <a:r>
              <a:rPr lang="es-CO" sz="1600" i="1" dirty="0" err="1"/>
              <a:t>accuracy</a:t>
            </a:r>
            <a:r>
              <a:rPr lang="es-CO" sz="1600" dirty="0"/>
              <a:t> o </a:t>
            </a:r>
            <a:r>
              <a:rPr lang="es-CO" sz="1600" i="1" dirty="0"/>
              <a:t>error </a:t>
            </a:r>
            <a:r>
              <a:rPr lang="es-CO" sz="1600" i="1" dirty="0" err="1"/>
              <a:t>rate</a:t>
            </a:r>
            <a:r>
              <a:rPr lang="es-CO" sz="1600" i="1" dirty="0"/>
              <a:t> </a:t>
            </a:r>
            <a:r>
              <a:rPr lang="es-CO" sz="1600" dirty="0"/>
              <a:t>para evaluar la clasificación, utilice mejor curvas o graficas, pero si requiere un solo número se recomienda usar AUC ROC, F1 score, o </a:t>
            </a:r>
            <a:r>
              <a:rPr lang="es-CO" sz="1600" dirty="0" err="1"/>
              <a:t>Cohen´s</a:t>
            </a:r>
            <a:r>
              <a:rPr lang="es-CO" sz="1600" dirty="0"/>
              <a:t> Kappa.</a:t>
            </a:r>
          </a:p>
          <a:p>
            <a:pPr marL="285750" indent="-285750" algn="just">
              <a:buFontTx/>
              <a:buChar char="-"/>
            </a:pPr>
            <a:endParaRPr lang="es-CO" sz="1600" dirty="0"/>
          </a:p>
          <a:p>
            <a:pPr marL="285750" indent="-285750" algn="just">
              <a:buFontTx/>
              <a:buChar char="-"/>
            </a:pPr>
            <a:r>
              <a:rPr lang="es-CO" sz="1600" dirty="0"/>
              <a:t>No trabaje con </a:t>
            </a:r>
            <a:r>
              <a:rPr lang="es-CO" sz="1600" i="1" dirty="0" err="1"/>
              <a:t>labels</a:t>
            </a:r>
            <a:r>
              <a:rPr lang="es-CO" sz="1600" dirty="0"/>
              <a:t> con </a:t>
            </a:r>
            <a:r>
              <a:rPr lang="es-CO" sz="1600" i="1" dirty="0"/>
              <a:t>Score</a:t>
            </a:r>
            <a:r>
              <a:rPr lang="es-CO" sz="1600" dirty="0"/>
              <a:t> o </a:t>
            </a:r>
            <a:r>
              <a:rPr lang="es-CO" sz="1600" i="1" dirty="0" err="1"/>
              <a:t>Predict</a:t>
            </a:r>
            <a:r>
              <a:rPr lang="es-CO" sz="1600" dirty="0"/>
              <a:t>, obtenga mejor las probabilidades con </a:t>
            </a:r>
            <a:r>
              <a:rPr lang="es-CO" sz="1600" i="1" dirty="0"/>
              <a:t>proba</a:t>
            </a:r>
            <a:r>
              <a:rPr lang="es-CO" sz="1600" dirty="0"/>
              <a:t> o </a:t>
            </a:r>
            <a:r>
              <a:rPr lang="es-CO" sz="1600" i="1" dirty="0" err="1"/>
              <a:t>predict_proba</a:t>
            </a:r>
            <a:r>
              <a:rPr lang="es-CO" sz="1600" i="1" dirty="0"/>
              <a:t>.</a:t>
            </a:r>
          </a:p>
          <a:p>
            <a:pPr marL="285750" indent="-285750" algn="just">
              <a:buFontTx/>
              <a:buChar char="-"/>
            </a:pPr>
            <a:endParaRPr lang="es-CO" sz="1600" i="1" dirty="0"/>
          </a:p>
          <a:p>
            <a:pPr marL="285750" indent="-285750" algn="just">
              <a:buFontTx/>
              <a:buChar char="-"/>
            </a:pPr>
            <a:r>
              <a:rPr lang="es-CO" sz="1600" dirty="0"/>
              <a:t>Seleccione el mejor umbral, no utilice el umbral por defecto (0,5).</a:t>
            </a:r>
          </a:p>
          <a:p>
            <a:pPr marL="285750" indent="-285750" algn="just">
              <a:buFontTx/>
              <a:buChar char="-"/>
            </a:pPr>
            <a:endParaRPr lang="es-CO" sz="1600" dirty="0"/>
          </a:p>
          <a:p>
            <a:pPr marL="285750" indent="-285750" algn="just">
              <a:buFontTx/>
              <a:buChar char="-"/>
            </a:pPr>
            <a:r>
              <a:rPr lang="es-CO" sz="1600" dirty="0"/>
              <a:t>Sin importar que hace para entrenar, siempre utilice </a:t>
            </a:r>
            <a:r>
              <a:rPr lang="es-CO" sz="1600" i="1" dirty="0" err="1"/>
              <a:t>stratified</a:t>
            </a:r>
            <a:endParaRPr lang="es-CO" sz="1600" i="1" dirty="0"/>
          </a:p>
        </p:txBody>
      </p:sp>
    </p:spTree>
    <p:extLst>
      <p:ext uri="{BB962C8B-B14F-4D97-AF65-F5344CB8AC3E}">
        <p14:creationId xmlns:p14="http://schemas.microsoft.com/office/powerpoint/2010/main" val="3749897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27DC26-2B7D-4A02-AC08-EE952509A1CA}"/>
              </a:ext>
            </a:extLst>
          </p:cNvPr>
          <p:cNvSpPr/>
          <p:nvPr/>
        </p:nvSpPr>
        <p:spPr>
          <a:xfrm>
            <a:off x="113869" y="836712"/>
            <a:ext cx="8464731" cy="3970318"/>
          </a:xfrm>
          <a:prstGeom prst="rect">
            <a:avLst/>
          </a:prstGeom>
        </p:spPr>
        <p:txBody>
          <a:bodyPr wrap="square">
            <a:spAutoFit/>
          </a:bodyPr>
          <a:lstStyle/>
          <a:p>
            <a:pPr algn="just">
              <a:buFont typeface="+mj-lt"/>
              <a:buAutoNum type="arabicPeriod"/>
            </a:pPr>
            <a:r>
              <a:rPr lang="es-ES" b="1" dirty="0">
                <a:solidFill>
                  <a:srgbClr val="111111"/>
                </a:solidFill>
                <a:latin typeface="+mn-lt"/>
              </a:rPr>
              <a:t> Ajuste de Parámetros del modelo:</a:t>
            </a:r>
            <a:r>
              <a:rPr lang="es-ES" dirty="0">
                <a:solidFill>
                  <a:srgbClr val="111111"/>
                </a:solidFill>
                <a:latin typeface="+mn-lt"/>
              </a:rPr>
              <a:t> Consiste en ajustar </a:t>
            </a:r>
            <a:r>
              <a:rPr lang="es-ES" dirty="0" err="1">
                <a:solidFill>
                  <a:srgbClr val="111111"/>
                </a:solidFill>
                <a:latin typeface="+mn-lt"/>
              </a:rPr>
              <a:t>parametros</a:t>
            </a:r>
            <a:r>
              <a:rPr lang="es-ES" dirty="0">
                <a:solidFill>
                  <a:srgbClr val="111111"/>
                </a:solidFill>
                <a:latin typeface="+mn-lt"/>
              </a:rPr>
              <a:t> </a:t>
            </a:r>
            <a:r>
              <a:rPr lang="es-ES" dirty="0" err="1">
                <a:solidFill>
                  <a:srgbClr val="111111"/>
                </a:solidFill>
                <a:latin typeface="+mn-lt"/>
              </a:rPr>
              <a:t>ó</a:t>
            </a:r>
            <a:r>
              <a:rPr lang="es-ES" dirty="0">
                <a:solidFill>
                  <a:srgbClr val="111111"/>
                </a:solidFill>
                <a:latin typeface="+mn-lt"/>
              </a:rPr>
              <a:t> </a:t>
            </a:r>
            <a:r>
              <a:rPr lang="es-ES" dirty="0" err="1">
                <a:solidFill>
                  <a:srgbClr val="111111"/>
                </a:solidFill>
                <a:latin typeface="+mn-lt"/>
              </a:rPr>
              <a:t>metricas</a:t>
            </a:r>
            <a:r>
              <a:rPr lang="es-ES" dirty="0">
                <a:solidFill>
                  <a:srgbClr val="111111"/>
                </a:solidFill>
                <a:latin typeface="+mn-lt"/>
              </a:rPr>
              <a:t> del propio algoritmo para intentar equilibrar a la clase minoritaria penalizando a la clase mayoritaria durante el entrenamiento. Ejemplos como el parámetro </a:t>
            </a:r>
            <a:r>
              <a:rPr lang="es-ES" dirty="0" err="1">
                <a:solidFill>
                  <a:srgbClr val="111111"/>
                </a:solidFill>
                <a:latin typeface="+mn-lt"/>
              </a:rPr>
              <a:t>class_weight</a:t>
            </a:r>
            <a:r>
              <a:rPr lang="es-ES" dirty="0">
                <a:solidFill>
                  <a:srgbClr val="111111"/>
                </a:solidFill>
                <a:latin typeface="+mn-lt"/>
              </a:rPr>
              <a:t> = «</a:t>
            </a:r>
            <a:r>
              <a:rPr lang="es-ES" dirty="0" err="1">
                <a:solidFill>
                  <a:srgbClr val="111111"/>
                </a:solidFill>
                <a:latin typeface="+mn-lt"/>
              </a:rPr>
              <a:t>balanced</a:t>
            </a:r>
            <a:r>
              <a:rPr lang="es-ES" dirty="0">
                <a:solidFill>
                  <a:srgbClr val="111111"/>
                </a:solidFill>
                <a:latin typeface="+mn-lt"/>
              </a:rPr>
              <a:t>». No todos los algoritmos tienen estas posibilidades.</a:t>
            </a:r>
          </a:p>
          <a:p>
            <a:pPr algn="just">
              <a:buFont typeface="+mj-lt"/>
              <a:buAutoNum type="arabicPeriod"/>
            </a:pPr>
            <a:endParaRPr lang="es-ES" dirty="0">
              <a:solidFill>
                <a:srgbClr val="111111"/>
              </a:solidFill>
              <a:latin typeface="NonBreakingSpaceOverride"/>
            </a:endParaRPr>
          </a:p>
          <a:p>
            <a:pPr algn="just">
              <a:buFont typeface="+mj-lt"/>
              <a:buAutoNum type="arabicPeriod"/>
            </a:pPr>
            <a:r>
              <a:rPr lang="es-ES" b="1" dirty="0"/>
              <a:t> Modificar el </a:t>
            </a:r>
            <a:r>
              <a:rPr lang="es-ES" b="1" dirty="0" err="1"/>
              <a:t>Dataset</a:t>
            </a:r>
            <a:r>
              <a:rPr lang="es-ES" dirty="0"/>
              <a:t>: podemos eliminar o agregar muestras de la clase mayoritaria o minoritaria para reducirlo o aumentarlo e intentar equilibrar la situación. Tiene como «peligroso» que podemos prescindir de muestras importantes, que brindan información y por lo tanto empeorar el modelo.</a:t>
            </a:r>
          </a:p>
          <a:p>
            <a:pPr algn="just">
              <a:buFont typeface="+mj-lt"/>
              <a:buAutoNum type="arabicPeriod"/>
            </a:pPr>
            <a:endParaRPr lang="es-ES" dirty="0"/>
          </a:p>
          <a:p>
            <a:pPr algn="just">
              <a:buFont typeface="+mj-lt"/>
              <a:buAutoNum type="arabicPeriod"/>
            </a:pPr>
            <a:r>
              <a:rPr lang="es-ES" b="1" dirty="0"/>
              <a:t> Muestras artificiales</a:t>
            </a:r>
            <a:r>
              <a:rPr lang="es-ES" dirty="0"/>
              <a:t>: podemos intentar crear muestras sintéticas (no idénticas) utilizando diversos algoritmos que intentan seguir la tendencia del grupo minoritario. Según el método, podemos mejorar los resultados. Lo peligroso de crear muestras sintéticas es que </a:t>
            </a:r>
            <a:r>
              <a:rPr lang="es-ES" b="1" dirty="0"/>
              <a:t>podemos alterar la distribución</a:t>
            </a:r>
            <a:r>
              <a:rPr lang="es-ES" dirty="0"/>
              <a:t> «natural» de esa clase y confundir al modelo en su clasificación.</a:t>
            </a:r>
          </a:p>
          <a:p>
            <a:pPr algn="just">
              <a:buFont typeface="+mj-lt"/>
              <a:buAutoNum type="arabicPeriod"/>
            </a:pPr>
            <a:endParaRPr lang="es-ES" dirty="0"/>
          </a:p>
          <a:p>
            <a:pPr algn="just">
              <a:buFont typeface="+mj-lt"/>
              <a:buAutoNum type="arabicPeriod"/>
            </a:pPr>
            <a:r>
              <a:rPr lang="es-ES" b="1" dirty="0"/>
              <a:t> </a:t>
            </a:r>
            <a:r>
              <a:rPr lang="es-ES" b="1" dirty="0" err="1"/>
              <a:t>Balanced</a:t>
            </a:r>
            <a:r>
              <a:rPr lang="es-ES" b="1" dirty="0"/>
              <a:t> </a:t>
            </a:r>
            <a:r>
              <a:rPr lang="es-ES" b="1" dirty="0" err="1"/>
              <a:t>Ensemble</a:t>
            </a:r>
            <a:r>
              <a:rPr lang="es-ES" b="1" dirty="0"/>
              <a:t> </a:t>
            </a:r>
            <a:r>
              <a:rPr lang="es-ES" b="1" dirty="0" err="1"/>
              <a:t>Methods</a:t>
            </a:r>
            <a:r>
              <a:rPr lang="es-ES" dirty="0"/>
              <a:t>: Utiliza las ventajas de hacer ensamble de métodos, es decir, entrenar diversos modelos y entre todos obtener el resultado final (por ejemplo «votando») pero se asegura de tomar muestras de entrenamiento equilibradas.</a:t>
            </a:r>
          </a:p>
          <a:p>
            <a:pPr algn="just">
              <a:buFont typeface="+mj-lt"/>
              <a:buAutoNum type="arabicPeriod"/>
            </a:pPr>
            <a:endParaRPr lang="es-ES" dirty="0">
              <a:solidFill>
                <a:srgbClr val="111111"/>
              </a:solidFill>
              <a:latin typeface="NonBreakingSpaceOverride"/>
            </a:endParaRPr>
          </a:p>
        </p:txBody>
      </p:sp>
      <p:pic>
        <p:nvPicPr>
          <p:cNvPr id="3" name="6 Imagen">
            <a:extLst>
              <a:ext uri="{FF2B5EF4-FFF2-40B4-BE49-F238E27FC236}">
                <a16:creationId xmlns:a16="http://schemas.microsoft.com/office/drawing/2014/main" id="{1B3E2C61-4AEE-498E-B7AB-EC46B9C32D9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87841CDB-B949-4EE3-8137-A3F21126A0B3}"/>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1557C353-F889-4DB3-8EEE-50E9458937F0}"/>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2396381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weighing imbalanced classes">
            <a:extLst>
              <a:ext uri="{FF2B5EF4-FFF2-40B4-BE49-F238E27FC236}">
                <a16:creationId xmlns:a16="http://schemas.microsoft.com/office/drawing/2014/main" id="{C53916C7-C407-48C3-8130-03F7178E1E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00150"/>
            <a:ext cx="9144000" cy="4456113"/>
          </a:xfrm>
          <a:prstGeom prst="rect">
            <a:avLst/>
          </a:prstGeom>
          <a:noFill/>
          <a:extLst>
            <a:ext uri="{909E8E84-426E-40DD-AFC4-6F175D3DCCD1}">
              <a14:hiddenFill xmlns:a14="http://schemas.microsoft.com/office/drawing/2010/main">
                <a:solidFill>
                  <a:srgbClr val="FFFFFF"/>
                </a:solidFill>
              </a14:hiddenFill>
            </a:ext>
          </a:extLst>
        </p:spPr>
      </p:pic>
      <p:pic>
        <p:nvPicPr>
          <p:cNvPr id="4" name="6 Imagen">
            <a:extLst>
              <a:ext uri="{FF2B5EF4-FFF2-40B4-BE49-F238E27FC236}">
                <a16:creationId xmlns:a16="http://schemas.microsoft.com/office/drawing/2014/main" id="{490376FF-E5C8-48CB-BC26-553F0E1AF1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5" name="Conector recto 6">
            <a:extLst>
              <a:ext uri="{FF2B5EF4-FFF2-40B4-BE49-F238E27FC236}">
                <a16:creationId xmlns:a16="http://schemas.microsoft.com/office/drawing/2014/main" id="{E594393E-0043-4B5D-BE85-26B119F3489D}"/>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6" name="CuadroTexto 7">
            <a:extLst>
              <a:ext uri="{FF2B5EF4-FFF2-40B4-BE49-F238E27FC236}">
                <a16:creationId xmlns:a16="http://schemas.microsoft.com/office/drawing/2014/main" id="{E6BA9A0A-53D9-4EDB-94C2-B9CB581E8384}"/>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
        <p:nvSpPr>
          <p:cNvPr id="7" name="TextBox 5">
            <a:extLst>
              <a:ext uri="{FF2B5EF4-FFF2-40B4-BE49-F238E27FC236}">
                <a16:creationId xmlns:a16="http://schemas.microsoft.com/office/drawing/2014/main" id="{A7D34E1E-E514-4837-9596-CFD5952AD01B}"/>
              </a:ext>
            </a:extLst>
          </p:cNvPr>
          <p:cNvSpPr txBox="1"/>
          <p:nvPr/>
        </p:nvSpPr>
        <p:spPr>
          <a:xfrm>
            <a:off x="611560" y="859902"/>
            <a:ext cx="4668778" cy="307777"/>
          </a:xfrm>
          <a:prstGeom prst="rect">
            <a:avLst/>
          </a:prstGeom>
          <a:noFill/>
        </p:spPr>
        <p:txBody>
          <a:bodyPr wrap="square" rtlCol="0">
            <a:spAutoFit/>
          </a:bodyPr>
          <a:lstStyle/>
          <a:p>
            <a:r>
              <a:rPr lang="en-US" b="1" dirty="0" err="1"/>
              <a:t>Ajuste</a:t>
            </a:r>
            <a:r>
              <a:rPr lang="en-US" b="1" dirty="0"/>
              <a:t> de </a:t>
            </a:r>
            <a:r>
              <a:rPr lang="en-US" b="1" dirty="0" err="1"/>
              <a:t>parametros</a:t>
            </a:r>
            <a:r>
              <a:rPr lang="en-US" b="1" dirty="0"/>
              <a:t> del </a:t>
            </a:r>
            <a:r>
              <a:rPr lang="en-US" b="1" dirty="0" err="1"/>
              <a:t>modelo</a:t>
            </a:r>
            <a:r>
              <a:rPr lang="en-US" b="1" dirty="0"/>
              <a:t>: </a:t>
            </a:r>
            <a:r>
              <a:rPr lang="en-US" dirty="0" err="1"/>
              <a:t>class_weight</a:t>
            </a:r>
            <a:endParaRPr lang="en-US" dirty="0"/>
          </a:p>
        </p:txBody>
      </p:sp>
    </p:spTree>
    <p:extLst>
      <p:ext uri="{BB962C8B-B14F-4D97-AF65-F5344CB8AC3E}">
        <p14:creationId xmlns:p14="http://schemas.microsoft.com/office/powerpoint/2010/main" val="2203957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D56746-BB2F-489C-92B6-F83E25B6FDFF}"/>
              </a:ext>
            </a:extLst>
          </p:cNvPr>
          <p:cNvPicPr>
            <a:picLocks noChangeAspect="1"/>
          </p:cNvPicPr>
          <p:nvPr/>
        </p:nvPicPr>
        <p:blipFill>
          <a:blip r:embed="rId3"/>
          <a:stretch>
            <a:fillRect/>
          </a:stretch>
        </p:blipFill>
        <p:spPr>
          <a:xfrm>
            <a:off x="542586" y="1396439"/>
            <a:ext cx="8058828" cy="5143500"/>
          </a:xfrm>
          <a:prstGeom prst="rect">
            <a:avLst/>
          </a:prstGeom>
        </p:spPr>
      </p:pic>
      <p:pic>
        <p:nvPicPr>
          <p:cNvPr id="3" name="6 Imagen">
            <a:extLst>
              <a:ext uri="{FF2B5EF4-FFF2-40B4-BE49-F238E27FC236}">
                <a16:creationId xmlns:a16="http://schemas.microsoft.com/office/drawing/2014/main" id="{D2AD67A1-F8C7-4DAF-94F6-28A55E3F2FD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C65090A5-F39D-47F8-81A8-C711B4F4C2D6}"/>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E4181560-9267-47C7-BC91-8423F96ACD29}"/>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
        <p:nvSpPr>
          <p:cNvPr id="6" name="TextBox 5">
            <a:extLst>
              <a:ext uri="{FF2B5EF4-FFF2-40B4-BE49-F238E27FC236}">
                <a16:creationId xmlns:a16="http://schemas.microsoft.com/office/drawing/2014/main" id="{5BC6FA36-0EF4-42E5-A2A8-C75AF9AA70F7}"/>
              </a:ext>
            </a:extLst>
          </p:cNvPr>
          <p:cNvSpPr txBox="1"/>
          <p:nvPr/>
        </p:nvSpPr>
        <p:spPr>
          <a:xfrm>
            <a:off x="611560" y="859902"/>
            <a:ext cx="2926039" cy="369332"/>
          </a:xfrm>
          <a:prstGeom prst="rect">
            <a:avLst/>
          </a:prstGeom>
          <a:noFill/>
        </p:spPr>
        <p:txBody>
          <a:bodyPr wrap="square" rtlCol="0">
            <a:spAutoFit/>
          </a:bodyPr>
          <a:lstStyle/>
          <a:p>
            <a:r>
              <a:rPr lang="en-US" b="1" dirty="0" err="1"/>
              <a:t>Modificar</a:t>
            </a:r>
            <a:r>
              <a:rPr lang="en-US" b="1" dirty="0"/>
              <a:t> dataset</a:t>
            </a:r>
          </a:p>
        </p:txBody>
      </p:sp>
      <p:pic>
        <p:nvPicPr>
          <p:cNvPr id="2050" name="Picture 2" descr="https://opendatascience.com/wp-content/uploads/2019/05/Code-1-1.jpg">
            <a:extLst>
              <a:ext uri="{FF2B5EF4-FFF2-40B4-BE49-F238E27FC236}">
                <a16:creationId xmlns:a16="http://schemas.microsoft.com/office/drawing/2014/main" id="{D41B92BC-DB67-42FA-BAB2-E06766EC1D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10225" y="2898863"/>
            <a:ext cx="3533775" cy="4762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opendatascience.com/wp-content/uploads/2019/05/Code-3-1.jpg">
            <a:extLst>
              <a:ext uri="{FF2B5EF4-FFF2-40B4-BE49-F238E27FC236}">
                <a16:creationId xmlns:a16="http://schemas.microsoft.com/office/drawing/2014/main" id="{B96E56CA-6522-4023-A433-181BB4FABF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31578" y="1189106"/>
            <a:ext cx="3781425" cy="581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2075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32F2D23-5922-4A91-911F-7CE1A5F98E58}"/>
              </a:ext>
            </a:extLst>
          </p:cNvPr>
          <p:cNvSpPr/>
          <p:nvPr/>
        </p:nvSpPr>
        <p:spPr>
          <a:xfrm>
            <a:off x="188139" y="823645"/>
            <a:ext cx="2202881" cy="5909310"/>
          </a:xfrm>
          <a:prstGeom prst="rect">
            <a:avLst/>
          </a:prstGeom>
        </p:spPr>
        <p:txBody>
          <a:bodyPr wrap="square">
            <a:spAutoFit/>
          </a:bodyPr>
          <a:lstStyle/>
          <a:p>
            <a:pPr algn="just"/>
            <a:r>
              <a:rPr lang="en-US" b="1" dirty="0">
                <a:solidFill>
                  <a:srgbClr val="606060"/>
                </a:solidFill>
                <a:latin typeface="Open Sans"/>
              </a:rPr>
              <a:t>Synthetic Minority Over-Sampling Technique (SMOTE)</a:t>
            </a:r>
            <a:endParaRPr lang="en-US" dirty="0">
              <a:solidFill>
                <a:srgbClr val="606060"/>
              </a:solidFill>
              <a:latin typeface="Open Sans"/>
            </a:endParaRPr>
          </a:p>
          <a:p>
            <a:pPr algn="just"/>
            <a:r>
              <a:rPr lang="en-US" dirty="0">
                <a:solidFill>
                  <a:srgbClr val="606060"/>
                </a:solidFill>
                <a:latin typeface="+mn-lt"/>
              </a:rPr>
              <a:t>SMOTE is a way to oversample our minority classes in a manner that does not simply duplicate random records. The technique uses the k nearest neighbors algorithm to find samples among the minority class that are similar.</a:t>
            </a:r>
          </a:p>
          <a:p>
            <a:pPr algn="just"/>
            <a:endParaRPr lang="en-US" b="0" i="0" dirty="0">
              <a:solidFill>
                <a:srgbClr val="606060"/>
              </a:solidFill>
              <a:effectLst/>
              <a:latin typeface="Open Sans"/>
            </a:endParaRPr>
          </a:p>
          <a:p>
            <a:pPr algn="just"/>
            <a:r>
              <a:rPr lang="en-US" dirty="0"/>
              <a:t>Because it operates by interpolating between rare examples, it can only generate examples within the body of available examples—never outside. Formally, SMOTE can only fill in the convex hull of existing minority examples, but not create new exterior regions of minority examples.</a:t>
            </a:r>
            <a:endParaRPr lang="en-US" b="0" i="0" dirty="0">
              <a:solidFill>
                <a:srgbClr val="606060"/>
              </a:solidFill>
              <a:effectLst/>
              <a:latin typeface="Open Sans"/>
            </a:endParaRPr>
          </a:p>
        </p:txBody>
      </p:sp>
      <p:pic>
        <p:nvPicPr>
          <p:cNvPr id="5" name="6 Imagen">
            <a:extLst>
              <a:ext uri="{FF2B5EF4-FFF2-40B4-BE49-F238E27FC236}">
                <a16:creationId xmlns:a16="http://schemas.microsoft.com/office/drawing/2014/main" id="{D2AD67A1-F8C7-4DAF-94F6-28A55E3F2FD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6" name="Conector recto 6">
            <a:extLst>
              <a:ext uri="{FF2B5EF4-FFF2-40B4-BE49-F238E27FC236}">
                <a16:creationId xmlns:a16="http://schemas.microsoft.com/office/drawing/2014/main" id="{C65090A5-F39D-47F8-81A8-C711B4F4C2D6}"/>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7" name="CuadroTexto 7">
            <a:extLst>
              <a:ext uri="{FF2B5EF4-FFF2-40B4-BE49-F238E27FC236}">
                <a16:creationId xmlns:a16="http://schemas.microsoft.com/office/drawing/2014/main" id="{E4181560-9267-47C7-BC91-8423F96ACD29}"/>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pic>
        <p:nvPicPr>
          <p:cNvPr id="12290" name="Picture 2" descr="SMOTE approach imbalanced classes">
            <a:extLst>
              <a:ext uri="{FF2B5EF4-FFF2-40B4-BE49-F238E27FC236}">
                <a16:creationId xmlns:a16="http://schemas.microsoft.com/office/drawing/2014/main" id="{D3279974-BB24-429C-864D-F4826C8073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7627" y="620064"/>
            <a:ext cx="6339766" cy="62197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opendatascience.com/wp-content/uploads/2019/05/Code-2-1.jpg">
            <a:extLst>
              <a:ext uri="{FF2B5EF4-FFF2-40B4-BE49-F238E27FC236}">
                <a16:creationId xmlns:a16="http://schemas.microsoft.com/office/drawing/2014/main" id="{D75FC972-E059-49DE-BC57-66FDA1D6C1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3398" y="4212666"/>
            <a:ext cx="3476625" cy="552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8159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8FAC0CB-2E0F-49B9-95BE-B73941F4EE63}"/>
              </a:ext>
            </a:extLst>
          </p:cNvPr>
          <p:cNvPicPr>
            <a:picLocks noChangeAspect="1"/>
          </p:cNvPicPr>
          <p:nvPr/>
        </p:nvPicPr>
        <p:blipFill>
          <a:blip r:embed="rId2"/>
          <a:stretch>
            <a:fillRect/>
          </a:stretch>
        </p:blipFill>
        <p:spPr>
          <a:xfrm>
            <a:off x="99062" y="1268760"/>
            <a:ext cx="8851911" cy="5143500"/>
          </a:xfrm>
          <a:prstGeom prst="rect">
            <a:avLst/>
          </a:prstGeom>
        </p:spPr>
      </p:pic>
      <p:pic>
        <p:nvPicPr>
          <p:cNvPr id="3" name="6 Imagen">
            <a:extLst>
              <a:ext uri="{FF2B5EF4-FFF2-40B4-BE49-F238E27FC236}">
                <a16:creationId xmlns:a16="http://schemas.microsoft.com/office/drawing/2014/main" id="{32752FAF-2A38-4B2F-8032-59E63BEDD38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56103369-BE13-414F-93A2-DF71BF5903A7}"/>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69F46F50-6063-4878-B3AC-3465F2553C71}"/>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
        <p:nvSpPr>
          <p:cNvPr id="6" name="TextBox 5">
            <a:extLst>
              <a:ext uri="{FF2B5EF4-FFF2-40B4-BE49-F238E27FC236}">
                <a16:creationId xmlns:a16="http://schemas.microsoft.com/office/drawing/2014/main" id="{B100695F-20AB-43FD-A096-49FD1A5A7A1B}"/>
              </a:ext>
            </a:extLst>
          </p:cNvPr>
          <p:cNvSpPr txBox="1"/>
          <p:nvPr/>
        </p:nvSpPr>
        <p:spPr>
          <a:xfrm>
            <a:off x="611560" y="859902"/>
            <a:ext cx="2926039" cy="369332"/>
          </a:xfrm>
          <a:prstGeom prst="rect">
            <a:avLst/>
          </a:prstGeom>
          <a:noFill/>
        </p:spPr>
        <p:txBody>
          <a:bodyPr wrap="square" rtlCol="0">
            <a:spAutoFit/>
          </a:bodyPr>
          <a:lstStyle/>
          <a:p>
            <a:r>
              <a:rPr lang="en-US" b="1" dirty="0" err="1"/>
              <a:t>Modificar</a:t>
            </a:r>
            <a:r>
              <a:rPr lang="en-US" b="1" dirty="0"/>
              <a:t> dataset</a:t>
            </a:r>
          </a:p>
        </p:txBody>
      </p:sp>
    </p:spTree>
    <p:extLst>
      <p:ext uri="{BB962C8B-B14F-4D97-AF65-F5344CB8AC3E}">
        <p14:creationId xmlns:p14="http://schemas.microsoft.com/office/powerpoint/2010/main" val="1921847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898FC89-EC07-45A3-8440-B986D69F9081}"/>
              </a:ext>
            </a:extLst>
          </p:cNvPr>
          <p:cNvPicPr>
            <a:picLocks noChangeAspect="1"/>
          </p:cNvPicPr>
          <p:nvPr/>
        </p:nvPicPr>
        <p:blipFill>
          <a:blip r:embed="rId2"/>
          <a:stretch>
            <a:fillRect/>
          </a:stretch>
        </p:blipFill>
        <p:spPr>
          <a:xfrm>
            <a:off x="0" y="1091482"/>
            <a:ext cx="9144000" cy="1706783"/>
          </a:xfrm>
          <a:prstGeom prst="rect">
            <a:avLst/>
          </a:prstGeom>
        </p:spPr>
      </p:pic>
      <p:sp>
        <p:nvSpPr>
          <p:cNvPr id="3" name="Rectangle 2">
            <a:extLst>
              <a:ext uri="{FF2B5EF4-FFF2-40B4-BE49-F238E27FC236}">
                <a16:creationId xmlns:a16="http://schemas.microsoft.com/office/drawing/2014/main" id="{129286A4-38F2-4B0B-AC6C-C18B625C4322}"/>
              </a:ext>
            </a:extLst>
          </p:cNvPr>
          <p:cNvSpPr/>
          <p:nvPr/>
        </p:nvSpPr>
        <p:spPr>
          <a:xfrm>
            <a:off x="680454" y="3763187"/>
            <a:ext cx="2392001" cy="338554"/>
          </a:xfrm>
          <a:prstGeom prst="rect">
            <a:avLst/>
          </a:prstGeom>
        </p:spPr>
        <p:txBody>
          <a:bodyPr wrap="none">
            <a:spAutoFit/>
          </a:bodyPr>
          <a:lstStyle/>
          <a:p>
            <a:r>
              <a:rPr lang="en-US" sz="1600" dirty="0"/>
              <a:t>Handling missing values</a:t>
            </a:r>
          </a:p>
        </p:txBody>
      </p:sp>
      <p:sp>
        <p:nvSpPr>
          <p:cNvPr id="4" name="Rectangle 3">
            <a:extLst>
              <a:ext uri="{FF2B5EF4-FFF2-40B4-BE49-F238E27FC236}">
                <a16:creationId xmlns:a16="http://schemas.microsoft.com/office/drawing/2014/main" id="{8E4012C9-315F-4A33-A5CF-85DE22246FBD}"/>
              </a:ext>
            </a:extLst>
          </p:cNvPr>
          <p:cNvSpPr/>
          <p:nvPr/>
        </p:nvSpPr>
        <p:spPr>
          <a:xfrm>
            <a:off x="3565772" y="3751959"/>
            <a:ext cx="1677062" cy="338554"/>
          </a:xfrm>
          <a:prstGeom prst="rect">
            <a:avLst/>
          </a:prstGeom>
        </p:spPr>
        <p:txBody>
          <a:bodyPr wrap="none">
            <a:spAutoFit/>
          </a:bodyPr>
          <a:lstStyle/>
          <a:p>
            <a:r>
              <a:rPr lang="en-US" sz="1600" dirty="0"/>
              <a:t>Data partitioning</a:t>
            </a:r>
          </a:p>
        </p:txBody>
      </p:sp>
      <p:sp>
        <p:nvSpPr>
          <p:cNvPr id="5" name="Rectangle 4">
            <a:extLst>
              <a:ext uri="{FF2B5EF4-FFF2-40B4-BE49-F238E27FC236}">
                <a16:creationId xmlns:a16="http://schemas.microsoft.com/office/drawing/2014/main" id="{B54DC5FD-3011-41DE-8DA9-1E541DAFCEF2}"/>
              </a:ext>
            </a:extLst>
          </p:cNvPr>
          <p:cNvSpPr/>
          <p:nvPr/>
        </p:nvSpPr>
        <p:spPr>
          <a:xfrm>
            <a:off x="3594706" y="3192434"/>
            <a:ext cx="1186543" cy="338554"/>
          </a:xfrm>
          <a:prstGeom prst="rect">
            <a:avLst/>
          </a:prstGeom>
        </p:spPr>
        <p:txBody>
          <a:bodyPr wrap="none">
            <a:spAutoFit/>
          </a:bodyPr>
          <a:lstStyle/>
          <a:p>
            <a:r>
              <a:rPr lang="en-US" sz="1600" dirty="0"/>
              <a:t>Correlation</a:t>
            </a:r>
          </a:p>
        </p:txBody>
      </p:sp>
      <p:cxnSp>
        <p:nvCxnSpPr>
          <p:cNvPr id="6" name="Shape 101">
            <a:extLst>
              <a:ext uri="{FF2B5EF4-FFF2-40B4-BE49-F238E27FC236}">
                <a16:creationId xmlns:a16="http://schemas.microsoft.com/office/drawing/2014/main" id="{B2D8D17F-2E51-4F38-9401-458A983B1FFA}"/>
              </a:ext>
            </a:extLst>
          </p:cNvPr>
          <p:cNvCxnSpPr/>
          <p:nvPr/>
        </p:nvCxnSpPr>
        <p:spPr>
          <a:xfrm>
            <a:off x="0" y="523220"/>
            <a:ext cx="2686903" cy="0"/>
          </a:xfrm>
          <a:prstGeom prst="straightConnector1">
            <a:avLst/>
          </a:prstGeom>
          <a:noFill/>
          <a:ln w="28575" cap="flat" cmpd="sng">
            <a:solidFill>
              <a:schemeClr val="dk1"/>
            </a:solidFill>
            <a:prstDash val="solid"/>
            <a:miter lim="800000"/>
            <a:headEnd type="none" w="sm" len="sm"/>
            <a:tailEnd type="none" w="sm" len="sm"/>
          </a:ln>
        </p:spPr>
      </p:cxnSp>
      <p:sp>
        <p:nvSpPr>
          <p:cNvPr id="7" name="Shape 100">
            <a:extLst>
              <a:ext uri="{FF2B5EF4-FFF2-40B4-BE49-F238E27FC236}">
                <a16:creationId xmlns:a16="http://schemas.microsoft.com/office/drawing/2014/main" id="{F8342A0D-9AB2-41EA-B32E-0AB5B9AC477C}"/>
              </a:ext>
            </a:extLst>
          </p:cNvPr>
          <p:cNvSpPr txBox="1"/>
          <p:nvPr/>
        </p:nvSpPr>
        <p:spPr>
          <a:xfrm>
            <a:off x="60700" y="-18712"/>
            <a:ext cx="4776343" cy="523220"/>
          </a:xfrm>
          <a:prstGeom prst="rect">
            <a:avLst/>
          </a:prstGeom>
          <a:noFill/>
          <a:ln>
            <a:noFill/>
          </a:ln>
        </p:spPr>
        <p:txBody>
          <a:bodyPr spcFirstLastPara="1" wrap="square" lIns="91425" tIns="45700" rIns="91425" bIns="45700" anchor="t" anchorCtr="0">
            <a:noAutofit/>
          </a:bodyPr>
          <a:lstStyle/>
          <a:p>
            <a:pPr lvl="0"/>
            <a:r>
              <a:rPr lang="es-CO" sz="2800" b="1" dirty="0">
                <a:solidFill>
                  <a:schemeClr val="dk1"/>
                </a:solidFill>
                <a:latin typeface="Calibri"/>
                <a:ea typeface="Calibri"/>
                <a:cs typeface="Calibri"/>
                <a:sym typeface="Calibri"/>
              </a:rPr>
              <a:t>PROCEDIMIENTO GENERAL</a:t>
            </a:r>
          </a:p>
        </p:txBody>
      </p:sp>
      <p:pic>
        <p:nvPicPr>
          <p:cNvPr id="8" name="Shape 102">
            <a:extLst>
              <a:ext uri="{FF2B5EF4-FFF2-40B4-BE49-F238E27FC236}">
                <a16:creationId xmlns:a16="http://schemas.microsoft.com/office/drawing/2014/main" id="{2ADF2B17-69EF-47DE-AFDA-BA0B6C87785B}"/>
              </a:ext>
            </a:extLst>
          </p:cNvPr>
          <p:cNvPicPr preferRelativeResize="0"/>
          <p:nvPr/>
        </p:nvPicPr>
        <p:blipFill rotWithShape="1">
          <a:blip r:embed="rId3">
            <a:alphaModFix/>
          </a:blip>
          <a:srcRect b="17939"/>
          <a:stretch/>
        </p:blipFill>
        <p:spPr>
          <a:xfrm>
            <a:off x="7655847" y="90616"/>
            <a:ext cx="1488153" cy="593124"/>
          </a:xfrm>
          <a:prstGeom prst="rect">
            <a:avLst/>
          </a:prstGeom>
          <a:noFill/>
          <a:ln>
            <a:noFill/>
          </a:ln>
        </p:spPr>
      </p:pic>
      <p:sp>
        <p:nvSpPr>
          <p:cNvPr id="9" name="Rectangle 8">
            <a:extLst>
              <a:ext uri="{FF2B5EF4-FFF2-40B4-BE49-F238E27FC236}">
                <a16:creationId xmlns:a16="http://schemas.microsoft.com/office/drawing/2014/main" id="{792159E4-295A-4EFE-A338-445507440368}"/>
              </a:ext>
            </a:extLst>
          </p:cNvPr>
          <p:cNvSpPr/>
          <p:nvPr/>
        </p:nvSpPr>
        <p:spPr>
          <a:xfrm>
            <a:off x="680454" y="4366622"/>
            <a:ext cx="1678665" cy="338554"/>
          </a:xfrm>
          <a:prstGeom prst="rect">
            <a:avLst/>
          </a:prstGeom>
        </p:spPr>
        <p:txBody>
          <a:bodyPr wrap="none">
            <a:spAutoFit/>
          </a:bodyPr>
          <a:lstStyle/>
          <a:p>
            <a:r>
              <a:rPr lang="en-US" sz="1600" dirty="0"/>
              <a:t>Outlier detection</a:t>
            </a:r>
          </a:p>
        </p:txBody>
      </p:sp>
      <p:sp>
        <p:nvSpPr>
          <p:cNvPr id="10" name="Rectangle 9">
            <a:extLst>
              <a:ext uri="{FF2B5EF4-FFF2-40B4-BE49-F238E27FC236}">
                <a16:creationId xmlns:a16="http://schemas.microsoft.com/office/drawing/2014/main" id="{52BACE65-2246-4BC4-8A7F-FD05B07F26AC}"/>
              </a:ext>
            </a:extLst>
          </p:cNvPr>
          <p:cNvSpPr/>
          <p:nvPr/>
        </p:nvSpPr>
        <p:spPr>
          <a:xfrm>
            <a:off x="680454" y="4970057"/>
            <a:ext cx="854721" cy="338554"/>
          </a:xfrm>
          <a:prstGeom prst="rect">
            <a:avLst/>
          </a:prstGeom>
        </p:spPr>
        <p:txBody>
          <a:bodyPr wrap="none">
            <a:spAutoFit/>
          </a:bodyPr>
          <a:lstStyle/>
          <a:p>
            <a:r>
              <a:rPr lang="en-US" sz="1600" dirty="0"/>
              <a:t>Scaling</a:t>
            </a:r>
          </a:p>
        </p:txBody>
      </p:sp>
      <p:cxnSp>
        <p:nvCxnSpPr>
          <p:cNvPr id="12" name="Straight Connector 11">
            <a:extLst>
              <a:ext uri="{FF2B5EF4-FFF2-40B4-BE49-F238E27FC236}">
                <a16:creationId xmlns:a16="http://schemas.microsoft.com/office/drawing/2014/main" id="{7B098E5C-7CE6-4672-9052-1F014A01150A}"/>
              </a:ext>
            </a:extLst>
          </p:cNvPr>
          <p:cNvCxnSpPr>
            <a:cxnSpLocks/>
          </p:cNvCxnSpPr>
          <p:nvPr/>
        </p:nvCxnSpPr>
        <p:spPr>
          <a:xfrm flipH="1">
            <a:off x="2324607" y="2732993"/>
            <a:ext cx="573319" cy="453091"/>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B0D7527C-4B17-42D5-96A2-C24D878A5374}"/>
              </a:ext>
            </a:extLst>
          </p:cNvPr>
          <p:cNvCxnSpPr>
            <a:cxnSpLocks/>
          </p:cNvCxnSpPr>
          <p:nvPr/>
        </p:nvCxnSpPr>
        <p:spPr>
          <a:xfrm flipH="1">
            <a:off x="635128" y="3059003"/>
            <a:ext cx="16542" cy="223684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a:extLst>
              <a:ext uri="{FF2B5EF4-FFF2-40B4-BE49-F238E27FC236}">
                <a16:creationId xmlns:a16="http://schemas.microsoft.com/office/drawing/2014/main" id="{A8822DAF-71DE-40C8-B4E5-3C14556BDB4B}"/>
              </a:ext>
            </a:extLst>
          </p:cNvPr>
          <p:cNvCxnSpPr>
            <a:cxnSpLocks/>
          </p:cNvCxnSpPr>
          <p:nvPr/>
        </p:nvCxnSpPr>
        <p:spPr>
          <a:xfrm>
            <a:off x="3596185" y="2704160"/>
            <a:ext cx="439235" cy="444364"/>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819D047D-FD84-4A11-9303-E10FF41284FE}"/>
              </a:ext>
            </a:extLst>
          </p:cNvPr>
          <p:cNvCxnSpPr>
            <a:cxnSpLocks/>
          </p:cNvCxnSpPr>
          <p:nvPr/>
        </p:nvCxnSpPr>
        <p:spPr>
          <a:xfrm flipH="1">
            <a:off x="3427734" y="3255504"/>
            <a:ext cx="14904" cy="1336968"/>
          </a:xfrm>
          <a:prstGeom prst="line">
            <a:avLst/>
          </a:prstGeom>
        </p:spPr>
        <p:style>
          <a:lnRef idx="2">
            <a:schemeClr val="dk1"/>
          </a:lnRef>
          <a:fillRef idx="0">
            <a:schemeClr val="dk1"/>
          </a:fillRef>
          <a:effectRef idx="1">
            <a:schemeClr val="dk1"/>
          </a:effectRef>
          <a:fontRef idx="minor">
            <a:schemeClr val="tx1"/>
          </a:fontRef>
        </p:style>
      </p:cxnSp>
      <p:sp>
        <p:nvSpPr>
          <p:cNvPr id="21" name="Rectangle 20">
            <a:extLst>
              <a:ext uri="{FF2B5EF4-FFF2-40B4-BE49-F238E27FC236}">
                <a16:creationId xmlns:a16="http://schemas.microsoft.com/office/drawing/2014/main" id="{C8FB70D2-4F1B-4575-91E4-7E566447E31A}"/>
              </a:ext>
            </a:extLst>
          </p:cNvPr>
          <p:cNvSpPr/>
          <p:nvPr/>
        </p:nvSpPr>
        <p:spPr>
          <a:xfrm>
            <a:off x="3565772" y="4308507"/>
            <a:ext cx="1701107" cy="338554"/>
          </a:xfrm>
          <a:prstGeom prst="rect">
            <a:avLst/>
          </a:prstGeom>
        </p:spPr>
        <p:txBody>
          <a:bodyPr wrap="none">
            <a:spAutoFit/>
          </a:bodyPr>
          <a:lstStyle/>
          <a:p>
            <a:r>
              <a:rPr lang="en-US" sz="1600" dirty="0">
                <a:solidFill>
                  <a:srgbClr val="FF0000"/>
                </a:solidFill>
              </a:rPr>
              <a:t>Imbalanced data</a:t>
            </a:r>
          </a:p>
        </p:txBody>
      </p:sp>
      <p:sp>
        <p:nvSpPr>
          <p:cNvPr id="24" name="Rectangle 23">
            <a:extLst>
              <a:ext uri="{FF2B5EF4-FFF2-40B4-BE49-F238E27FC236}">
                <a16:creationId xmlns:a16="http://schemas.microsoft.com/office/drawing/2014/main" id="{A933B7B5-3948-4578-B01B-10CED4253DEB}"/>
              </a:ext>
            </a:extLst>
          </p:cNvPr>
          <p:cNvSpPr/>
          <p:nvPr/>
        </p:nvSpPr>
        <p:spPr>
          <a:xfrm>
            <a:off x="680454" y="3057385"/>
            <a:ext cx="2326215" cy="584775"/>
          </a:xfrm>
          <a:prstGeom prst="rect">
            <a:avLst/>
          </a:prstGeom>
        </p:spPr>
        <p:txBody>
          <a:bodyPr wrap="square">
            <a:spAutoFit/>
          </a:bodyPr>
          <a:lstStyle/>
          <a:p>
            <a:r>
              <a:rPr lang="en-US" sz="1600" dirty="0"/>
              <a:t>Label &amp; one-hot encoding</a:t>
            </a:r>
          </a:p>
        </p:txBody>
      </p:sp>
    </p:spTree>
    <p:extLst>
      <p:ext uri="{BB962C8B-B14F-4D97-AF65-F5344CB8AC3E}">
        <p14:creationId xmlns:p14="http://schemas.microsoft.com/office/powerpoint/2010/main" val="3209273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6C07C2-A4D5-48E8-B575-76FEF0CC2F80}"/>
              </a:ext>
            </a:extLst>
          </p:cNvPr>
          <p:cNvSpPr/>
          <p:nvPr/>
        </p:nvSpPr>
        <p:spPr>
          <a:xfrm>
            <a:off x="321904" y="2930750"/>
            <a:ext cx="8500191" cy="4524315"/>
          </a:xfrm>
          <a:prstGeom prst="rect">
            <a:avLst/>
          </a:prstGeom>
        </p:spPr>
        <p:txBody>
          <a:bodyPr wrap="square">
            <a:spAutoFit/>
          </a:bodyPr>
          <a:lstStyle/>
          <a:p>
            <a:r>
              <a:rPr lang="en-US" sz="1800" dirty="0">
                <a:solidFill>
                  <a:srgbClr val="333333"/>
                </a:solidFill>
                <a:latin typeface="Oswald"/>
              </a:rPr>
              <a:t>Random Under-Sampling</a:t>
            </a:r>
          </a:p>
          <a:p>
            <a:endParaRPr lang="en-US" sz="1800" dirty="0">
              <a:solidFill>
                <a:srgbClr val="333333"/>
              </a:solidFill>
              <a:latin typeface="Oswald"/>
            </a:endParaRPr>
          </a:p>
          <a:p>
            <a:r>
              <a:rPr lang="en-US" sz="1800" b="1" dirty="0"/>
              <a:t>Advantages</a:t>
            </a:r>
            <a:endParaRPr lang="en-US" sz="1800" dirty="0"/>
          </a:p>
          <a:p>
            <a:pPr lvl="1"/>
            <a:r>
              <a:rPr lang="en-US" sz="1800" dirty="0"/>
              <a:t>It can help improve run time and storage problems by reducing the number of training data samples when the training data set is huge.</a:t>
            </a:r>
          </a:p>
          <a:p>
            <a:pPr lvl="1"/>
            <a:endParaRPr lang="en-US" sz="1800" dirty="0"/>
          </a:p>
          <a:p>
            <a:r>
              <a:rPr lang="en-US" sz="1800" b="1" dirty="0"/>
              <a:t>Disadvantages</a:t>
            </a:r>
            <a:endParaRPr lang="en-US" sz="1800" dirty="0"/>
          </a:p>
          <a:p>
            <a:pPr lvl="1"/>
            <a:r>
              <a:rPr lang="en-US" sz="1800" dirty="0"/>
              <a:t>It can discard potentially useful information which could be important for building rule classifiers.</a:t>
            </a:r>
          </a:p>
          <a:p>
            <a:pPr lvl="1"/>
            <a:endParaRPr lang="en-US" sz="1800" dirty="0"/>
          </a:p>
          <a:p>
            <a:pPr lvl="1"/>
            <a:r>
              <a:rPr lang="en-US" sz="1800" dirty="0"/>
              <a:t>The sample chosen by random under sampling may be a biased sample. And it will not be an accurate representative of the population. Thereby, resulting in inaccurate results with the actual test data set.</a:t>
            </a:r>
          </a:p>
          <a:p>
            <a:pPr lvl="1"/>
            <a:endParaRPr lang="en-US" sz="1800" dirty="0"/>
          </a:p>
          <a:p>
            <a:pPr lvl="1"/>
            <a:endParaRPr lang="en-US" sz="1800" dirty="0"/>
          </a:p>
          <a:p>
            <a:endParaRPr lang="en-US" sz="1800" dirty="0">
              <a:solidFill>
                <a:srgbClr val="333333"/>
              </a:solidFill>
              <a:latin typeface="Oswald"/>
            </a:endParaRPr>
          </a:p>
        </p:txBody>
      </p:sp>
      <p:pic>
        <p:nvPicPr>
          <p:cNvPr id="3" name="6 Imagen">
            <a:extLst>
              <a:ext uri="{FF2B5EF4-FFF2-40B4-BE49-F238E27FC236}">
                <a16:creationId xmlns:a16="http://schemas.microsoft.com/office/drawing/2014/main" id="{5C6AAD4F-B090-4EF4-B393-E91C85857EA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F79C0734-3A5B-41DE-A3A8-61087683C386}"/>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4219BBBE-E6E5-4F27-A46F-2ADDB2E34E0B}"/>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pic>
        <p:nvPicPr>
          <p:cNvPr id="10242" name="Picture 2" descr="Oversampling Undersampling imbalanced classes">
            <a:extLst>
              <a:ext uri="{FF2B5EF4-FFF2-40B4-BE49-F238E27FC236}">
                <a16:creationId xmlns:a16="http://schemas.microsoft.com/office/drawing/2014/main" id="{3FA614BC-E2E4-4C89-9CB4-3FFA54294A5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5710"/>
          <a:stretch/>
        </p:blipFill>
        <p:spPr bwMode="auto">
          <a:xfrm>
            <a:off x="2547108" y="745541"/>
            <a:ext cx="6274987" cy="2926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004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0A7E5D-359F-4C8C-89E9-894A9FCE89C2}"/>
              </a:ext>
            </a:extLst>
          </p:cNvPr>
          <p:cNvSpPr/>
          <p:nvPr/>
        </p:nvSpPr>
        <p:spPr>
          <a:xfrm>
            <a:off x="351430" y="3910454"/>
            <a:ext cx="8441140" cy="2585323"/>
          </a:xfrm>
          <a:prstGeom prst="rect">
            <a:avLst/>
          </a:prstGeom>
        </p:spPr>
        <p:txBody>
          <a:bodyPr wrap="square">
            <a:spAutoFit/>
          </a:bodyPr>
          <a:lstStyle/>
          <a:p>
            <a:pPr lvl="1"/>
            <a:r>
              <a:rPr lang="en-US" sz="1800" dirty="0"/>
              <a:t>Random Over-Sampling</a:t>
            </a:r>
          </a:p>
          <a:p>
            <a:pPr lvl="1"/>
            <a:endParaRPr lang="en-US" sz="1800" dirty="0"/>
          </a:p>
          <a:p>
            <a:r>
              <a:rPr lang="en-US" sz="1800" b="1" dirty="0"/>
              <a:t>Advantages</a:t>
            </a:r>
            <a:endParaRPr lang="en-US" sz="1800" dirty="0"/>
          </a:p>
          <a:p>
            <a:pPr lvl="1"/>
            <a:r>
              <a:rPr lang="en-US" sz="1800" dirty="0"/>
              <a:t>Unlike under sampling this method leads to no information loss.</a:t>
            </a:r>
          </a:p>
          <a:p>
            <a:pPr lvl="1"/>
            <a:r>
              <a:rPr lang="en-US" sz="1800" dirty="0"/>
              <a:t>Outperforms under sampling</a:t>
            </a:r>
          </a:p>
          <a:p>
            <a:pPr lvl="1"/>
            <a:endParaRPr lang="en-US" sz="1800" dirty="0"/>
          </a:p>
          <a:p>
            <a:r>
              <a:rPr lang="en-US" sz="1800" b="1" dirty="0"/>
              <a:t>Disadvantages</a:t>
            </a:r>
            <a:endParaRPr lang="en-US" sz="1800" dirty="0"/>
          </a:p>
          <a:p>
            <a:pPr lvl="1"/>
            <a:r>
              <a:rPr lang="en-US" sz="1800" dirty="0"/>
              <a:t>It increases the likelihood of overfitting since it replicates the minority class events.</a:t>
            </a:r>
          </a:p>
        </p:txBody>
      </p:sp>
      <p:pic>
        <p:nvPicPr>
          <p:cNvPr id="3" name="6 Imagen">
            <a:extLst>
              <a:ext uri="{FF2B5EF4-FFF2-40B4-BE49-F238E27FC236}">
                <a16:creationId xmlns:a16="http://schemas.microsoft.com/office/drawing/2014/main" id="{32969BD2-F172-47B9-87D2-B37973078714}"/>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9D4425DC-1D28-4132-A5E3-88E86B7E3525}"/>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1A02BFF6-9ACB-41EC-B004-84BEBA73C19A}"/>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pic>
        <p:nvPicPr>
          <p:cNvPr id="11266" name="Picture 2" descr="Oversampling Undersampling imbalanced classes">
            <a:extLst>
              <a:ext uri="{FF2B5EF4-FFF2-40B4-BE49-F238E27FC236}">
                <a16:creationId xmlns:a16="http://schemas.microsoft.com/office/drawing/2014/main" id="{FD355450-9F8A-4367-909D-F9D20FA8469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927" b="47296"/>
          <a:stretch/>
        </p:blipFill>
        <p:spPr bwMode="auto">
          <a:xfrm>
            <a:off x="2559013" y="902856"/>
            <a:ext cx="6486520" cy="3058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9758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8F145D-05F0-404B-9BEB-01AFFE9D3FCE}"/>
              </a:ext>
            </a:extLst>
          </p:cNvPr>
          <p:cNvSpPr/>
          <p:nvPr/>
        </p:nvSpPr>
        <p:spPr>
          <a:xfrm>
            <a:off x="559557" y="1028343"/>
            <a:ext cx="8277367" cy="3970318"/>
          </a:xfrm>
          <a:prstGeom prst="rect">
            <a:avLst/>
          </a:prstGeom>
        </p:spPr>
        <p:txBody>
          <a:bodyPr wrap="square">
            <a:spAutoFit/>
          </a:bodyPr>
          <a:lstStyle/>
          <a:p>
            <a:r>
              <a:rPr lang="en-US" sz="1800" dirty="0"/>
              <a:t>Cluster-Based Over Sampling</a:t>
            </a:r>
          </a:p>
          <a:p>
            <a:endParaRPr lang="en-US" sz="1800" dirty="0"/>
          </a:p>
          <a:p>
            <a:r>
              <a:rPr lang="en-US" sz="1800" b="1" dirty="0"/>
              <a:t>Advantages</a:t>
            </a:r>
            <a:endParaRPr lang="en-US" sz="1800" dirty="0"/>
          </a:p>
          <a:p>
            <a:pPr lvl="1"/>
            <a:r>
              <a:rPr lang="en-US" sz="1800" dirty="0"/>
              <a:t>This clustering technique helps overcome the challenge between class imbalance. Where the number of examples representing positive class differs from the number of examples representing a negative class.</a:t>
            </a:r>
          </a:p>
          <a:p>
            <a:pPr lvl="1"/>
            <a:endParaRPr lang="en-US" sz="1800" dirty="0"/>
          </a:p>
          <a:p>
            <a:pPr lvl="1"/>
            <a:r>
              <a:rPr lang="en-US" sz="1800" dirty="0"/>
              <a:t>Also, overcome challenges within class imbalance, where a class is composed of different sub clusters. And each sub cluster does not contain the same number of examples.</a:t>
            </a:r>
          </a:p>
          <a:p>
            <a:pPr lvl="1"/>
            <a:endParaRPr lang="en-US" sz="1800" dirty="0"/>
          </a:p>
          <a:p>
            <a:r>
              <a:rPr lang="en-US" sz="1800" b="1" dirty="0"/>
              <a:t>Disadvantages</a:t>
            </a:r>
            <a:endParaRPr lang="en-US" sz="1800" dirty="0"/>
          </a:p>
          <a:p>
            <a:pPr lvl="1"/>
            <a:r>
              <a:rPr lang="en-US" sz="1800" dirty="0"/>
              <a:t>The main drawback of this algorithm, like most oversampling techniques is the possibility of over-fitting the training data.</a:t>
            </a:r>
          </a:p>
        </p:txBody>
      </p:sp>
      <p:pic>
        <p:nvPicPr>
          <p:cNvPr id="5" name="6 Imagen">
            <a:extLst>
              <a:ext uri="{FF2B5EF4-FFF2-40B4-BE49-F238E27FC236}">
                <a16:creationId xmlns:a16="http://schemas.microsoft.com/office/drawing/2014/main" id="{E2A25B86-55DC-4C5F-8E58-1CE181B93AA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6" name="Conector recto 6">
            <a:extLst>
              <a:ext uri="{FF2B5EF4-FFF2-40B4-BE49-F238E27FC236}">
                <a16:creationId xmlns:a16="http://schemas.microsoft.com/office/drawing/2014/main" id="{95F6CFBD-DC33-4D59-A26C-7791063464FF}"/>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7" name="CuadroTexto 7">
            <a:extLst>
              <a:ext uri="{FF2B5EF4-FFF2-40B4-BE49-F238E27FC236}">
                <a16:creationId xmlns:a16="http://schemas.microsoft.com/office/drawing/2014/main" id="{7CE43ED1-BB9F-4432-9725-0FDBFC685FE5}"/>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4067517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1F31D8-64EA-4A90-99CB-F2FFCA7456DA}"/>
              </a:ext>
            </a:extLst>
          </p:cNvPr>
          <p:cNvSpPr/>
          <p:nvPr/>
        </p:nvSpPr>
        <p:spPr>
          <a:xfrm>
            <a:off x="184366" y="1450928"/>
            <a:ext cx="8464731" cy="4247317"/>
          </a:xfrm>
          <a:prstGeom prst="rect">
            <a:avLst/>
          </a:prstGeom>
        </p:spPr>
        <p:txBody>
          <a:bodyPr wrap="square">
            <a:spAutoFit/>
          </a:bodyPr>
          <a:lstStyle/>
          <a:p>
            <a:r>
              <a:rPr lang="en-US" sz="1800" dirty="0">
                <a:solidFill>
                  <a:srgbClr val="333333"/>
                </a:solidFill>
                <a:latin typeface="Oswald"/>
              </a:rPr>
              <a:t>Informed Over Sampling: Synthetic Minority Over-sampling Technique</a:t>
            </a:r>
          </a:p>
          <a:p>
            <a:endParaRPr lang="en-US" sz="1800" dirty="0">
              <a:solidFill>
                <a:srgbClr val="333333"/>
              </a:solidFill>
              <a:latin typeface="Oswald"/>
            </a:endParaRPr>
          </a:p>
          <a:p>
            <a:pPr algn="just"/>
            <a:r>
              <a:rPr lang="en-US" sz="1800" dirty="0">
                <a:solidFill>
                  <a:srgbClr val="080E14"/>
                </a:solidFill>
                <a:latin typeface="Raleway"/>
              </a:rPr>
              <a:t>This technique is followed to avoid overfitting which occurs when exact replicas of minority instances are added to the main dataset. A subset of data is taken from the minority class as an example and then new synthetic similar instances are created. These synthetic instances are then added to the original dataset.  </a:t>
            </a:r>
          </a:p>
          <a:p>
            <a:pPr>
              <a:buFont typeface="Arial" panose="020B0604020202020204" pitchFamily="34" charset="0"/>
              <a:buChar char="•"/>
            </a:pPr>
            <a:r>
              <a:rPr lang="en-US" sz="1800" b="1" dirty="0">
                <a:solidFill>
                  <a:srgbClr val="333333"/>
                </a:solidFill>
                <a:latin typeface="Raleway"/>
              </a:rPr>
              <a:t>Advantages</a:t>
            </a:r>
            <a:endParaRPr lang="en-US" sz="1800" dirty="0">
              <a:solidFill>
                <a:srgbClr val="080E14"/>
              </a:solidFill>
              <a:latin typeface="Raleway"/>
            </a:endParaRPr>
          </a:p>
          <a:p>
            <a:pPr marL="557213" lvl="1" indent="-214313">
              <a:buFont typeface="Arial" panose="020B0604020202020204" pitchFamily="34" charset="0"/>
              <a:buChar char="•"/>
            </a:pPr>
            <a:r>
              <a:rPr lang="en-US" sz="1800" dirty="0">
                <a:solidFill>
                  <a:srgbClr val="080E14"/>
                </a:solidFill>
                <a:latin typeface="Raleway"/>
              </a:rPr>
              <a:t>Mitigates the problem of overfitting caused by random oversampling as synthetic examples are generated rather than replication of instances</a:t>
            </a:r>
          </a:p>
          <a:p>
            <a:pPr marL="557213" lvl="1" indent="-214313">
              <a:buFont typeface="Arial" panose="020B0604020202020204" pitchFamily="34" charset="0"/>
              <a:buChar char="•"/>
            </a:pPr>
            <a:r>
              <a:rPr lang="en-US" sz="1800" dirty="0">
                <a:solidFill>
                  <a:srgbClr val="080E14"/>
                </a:solidFill>
                <a:latin typeface="Raleway"/>
              </a:rPr>
              <a:t>No loss of useful information</a:t>
            </a:r>
          </a:p>
          <a:p>
            <a:pPr>
              <a:buFont typeface="Arial" panose="020B0604020202020204" pitchFamily="34" charset="0"/>
              <a:buChar char="•"/>
            </a:pPr>
            <a:r>
              <a:rPr lang="en-US" sz="1800" b="1" dirty="0">
                <a:solidFill>
                  <a:srgbClr val="333333"/>
                </a:solidFill>
                <a:latin typeface="Raleway"/>
              </a:rPr>
              <a:t>Disadvantages</a:t>
            </a:r>
            <a:endParaRPr lang="en-US" sz="1800" dirty="0">
              <a:solidFill>
                <a:srgbClr val="080E14"/>
              </a:solidFill>
              <a:latin typeface="Raleway"/>
            </a:endParaRPr>
          </a:p>
          <a:p>
            <a:pPr marL="557213" lvl="1" indent="-214313">
              <a:buFont typeface="Arial" panose="020B0604020202020204" pitchFamily="34" charset="0"/>
              <a:buChar char="•"/>
            </a:pPr>
            <a:r>
              <a:rPr lang="en-US" sz="1800" dirty="0">
                <a:solidFill>
                  <a:srgbClr val="080E14"/>
                </a:solidFill>
                <a:latin typeface="Raleway"/>
              </a:rPr>
              <a:t>While generating synthetic examples SMOTE does not take into consideration neighboring examples from other classes. This can result in increase in overlapping of classes and can introduce additional noise</a:t>
            </a:r>
          </a:p>
          <a:p>
            <a:pPr marL="557213" lvl="1" indent="-214313">
              <a:buFont typeface="Arial" panose="020B0604020202020204" pitchFamily="34" charset="0"/>
              <a:buChar char="•"/>
            </a:pPr>
            <a:r>
              <a:rPr lang="en-US" sz="1800" dirty="0">
                <a:solidFill>
                  <a:srgbClr val="080E14"/>
                </a:solidFill>
                <a:latin typeface="Raleway"/>
              </a:rPr>
              <a:t>SMOTE is not very effective for high dimensional data</a:t>
            </a:r>
          </a:p>
        </p:txBody>
      </p:sp>
      <p:pic>
        <p:nvPicPr>
          <p:cNvPr id="3" name="6 Imagen">
            <a:extLst>
              <a:ext uri="{FF2B5EF4-FFF2-40B4-BE49-F238E27FC236}">
                <a16:creationId xmlns:a16="http://schemas.microsoft.com/office/drawing/2014/main" id="{1653AC9A-AF2E-4464-BBE1-F910E73AAD7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6">
            <a:extLst>
              <a:ext uri="{FF2B5EF4-FFF2-40B4-BE49-F238E27FC236}">
                <a16:creationId xmlns:a16="http://schemas.microsoft.com/office/drawing/2014/main" id="{F3DD0CD5-25D3-4B0D-8E86-69C16B1C6DD5}"/>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7">
            <a:extLst>
              <a:ext uri="{FF2B5EF4-FFF2-40B4-BE49-F238E27FC236}">
                <a16:creationId xmlns:a16="http://schemas.microsoft.com/office/drawing/2014/main" id="{113BCCA6-738D-4B18-84BD-2FD4E208EDF9}"/>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5186512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14338" name="Picture 2" descr="minority classes examples imbalanced classes">
            <a:extLst>
              <a:ext uri="{FF2B5EF4-FFF2-40B4-BE49-F238E27FC236}">
                <a16:creationId xmlns:a16="http://schemas.microsoft.com/office/drawing/2014/main" id="{AA8ACE58-07E5-4B82-88BA-4F708EE665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4463" y="909638"/>
            <a:ext cx="6315075" cy="503872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4C6DEDE-ED52-45C0-88DD-D475D678113A}"/>
              </a:ext>
            </a:extLst>
          </p:cNvPr>
          <p:cNvSpPr>
            <a:spLocks noChangeArrowheads="1"/>
          </p:cNvSpPr>
          <p:nvPr/>
        </p:nvSpPr>
        <p:spPr bwMode="auto">
          <a:xfrm>
            <a:off x="545256" y="6151741"/>
            <a:ext cx="80534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200" b="0" i="0" u="none" strike="noStrike" cap="none" normalizeH="0" baseline="0" dirty="0">
                <a:ln>
                  <a:noFill/>
                </a:ln>
                <a:solidFill>
                  <a:srgbClr val="677385"/>
                </a:solidFill>
                <a:effectLst/>
                <a:latin typeface="Lato"/>
              </a:rPr>
              <a:t>Box </a:t>
            </a:r>
            <a:r>
              <a:rPr kumimoji="0" lang="es-CO" altLang="es-CO" sz="1200" b="0" i="0" u="none" strike="noStrike" cap="none" normalizeH="0" baseline="0" dirty="0" err="1">
                <a:ln>
                  <a:noFill/>
                </a:ln>
                <a:solidFill>
                  <a:srgbClr val="677385"/>
                </a:solidFill>
                <a:effectLst/>
                <a:latin typeface="Lato"/>
              </a:rPr>
              <a:t>Drawings</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for</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Learning</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with</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Imbalanced</a:t>
            </a:r>
            <a:r>
              <a:rPr kumimoji="0" lang="es-CO" altLang="es-CO" sz="1200" b="0" i="0" u="none" strike="noStrike" cap="none" normalizeH="0" baseline="0" dirty="0">
                <a:ln>
                  <a:noFill/>
                </a:ln>
                <a:solidFill>
                  <a:srgbClr val="677385"/>
                </a:solidFill>
                <a:effectLst/>
                <a:latin typeface="Lato"/>
              </a:rPr>
              <a:t> Data.” </a:t>
            </a:r>
            <a:r>
              <a:rPr kumimoji="0" lang="es-CO" altLang="es-CO" sz="1200" b="0" i="0" u="none" strike="noStrike" cap="none" normalizeH="0" baseline="0" dirty="0" err="1">
                <a:ln>
                  <a:noFill/>
                </a:ln>
                <a:solidFill>
                  <a:srgbClr val="677385"/>
                </a:solidFill>
                <a:effectLst/>
                <a:latin typeface="Lato"/>
              </a:rPr>
              <a:t>Siong</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Thye</a:t>
            </a:r>
            <a:r>
              <a:rPr kumimoji="0" lang="es-CO" altLang="es-CO" sz="1200" b="0" i="0" u="none" strike="noStrike" cap="none" normalizeH="0" baseline="0" dirty="0">
                <a:ln>
                  <a:noFill/>
                </a:ln>
                <a:solidFill>
                  <a:srgbClr val="677385"/>
                </a:solidFill>
                <a:effectLst/>
                <a:latin typeface="Lato"/>
              </a:rPr>
              <a:t> </a:t>
            </a:r>
            <a:r>
              <a:rPr kumimoji="0" lang="es-CO" altLang="es-CO" sz="1200" b="0" i="0" u="none" strike="noStrike" cap="none" normalizeH="0" baseline="0" dirty="0" err="1">
                <a:ln>
                  <a:noFill/>
                </a:ln>
                <a:solidFill>
                  <a:srgbClr val="677385"/>
                </a:solidFill>
                <a:effectLst/>
                <a:latin typeface="Lato"/>
              </a:rPr>
              <a:t>Goh</a:t>
            </a:r>
            <a:r>
              <a:rPr kumimoji="0" lang="es-CO" altLang="es-CO" sz="1200" b="0" i="0" u="none" strike="noStrike" cap="none" normalizeH="0" baseline="0" dirty="0">
                <a:ln>
                  <a:noFill/>
                </a:ln>
                <a:solidFill>
                  <a:srgbClr val="677385"/>
                </a:solidFill>
                <a:effectLst/>
                <a:latin typeface="Lato"/>
              </a:rPr>
              <a:t> and Cynthia </a:t>
            </a:r>
            <a:r>
              <a:rPr kumimoji="0" lang="es-CO" altLang="es-CO" sz="1200" b="0" i="0" u="none" strike="noStrike" cap="none" normalizeH="0" baseline="0" dirty="0" err="1">
                <a:ln>
                  <a:noFill/>
                </a:ln>
                <a:solidFill>
                  <a:srgbClr val="677385"/>
                </a:solidFill>
                <a:effectLst/>
                <a:latin typeface="Lato"/>
              </a:rPr>
              <a:t>Rudin</a:t>
            </a:r>
            <a:r>
              <a:rPr kumimoji="0" lang="es-CO" altLang="es-CO" sz="1200" b="0" i="0" u="none" strike="noStrike" cap="none" normalizeH="0" baseline="0" dirty="0">
                <a:ln>
                  <a:noFill/>
                </a:ln>
                <a:solidFill>
                  <a:srgbClr val="677385"/>
                </a:solidFill>
                <a:effectLst/>
                <a:latin typeface="Lato"/>
              </a:rPr>
              <a:t>. KDD-2014, August 24–27, 2014, </a:t>
            </a:r>
          </a:p>
          <a:p>
            <a:pPr marL="0" marR="0" lvl="0" indent="0" algn="l" defTabSz="914400" rtl="0" eaLnBrk="0" fontAlgn="base" latinLnBrk="0" hangingPunct="0">
              <a:lnSpc>
                <a:spcPct val="100000"/>
              </a:lnSpc>
              <a:spcBef>
                <a:spcPct val="0"/>
              </a:spcBef>
              <a:spcAft>
                <a:spcPct val="0"/>
              </a:spcAft>
              <a:buClrTx/>
              <a:buSzTx/>
              <a:buFontTx/>
              <a:buNone/>
              <a:tabLst/>
            </a:pPr>
            <a:r>
              <a:rPr kumimoji="0" lang="es-CO" altLang="es-CO" sz="1200" b="0" i="0" u="none" strike="noStrike" cap="none" normalizeH="0" baseline="0" dirty="0">
                <a:ln>
                  <a:noFill/>
                </a:ln>
                <a:solidFill>
                  <a:srgbClr val="677385"/>
                </a:solidFill>
                <a:effectLst/>
                <a:latin typeface="Lato"/>
              </a:rPr>
              <a:t>New York, NY, USA.</a:t>
            </a:r>
            <a:r>
              <a:rPr kumimoji="0" lang="es-CO" altLang="es-CO" sz="1200" b="0" i="0" u="none" strike="noStrike" cap="none" normalizeH="0" baseline="0" dirty="0">
                <a:ln>
                  <a:noFill/>
                </a:ln>
                <a:solidFill>
                  <a:srgbClr val="FF5907"/>
                </a:solidFill>
                <a:effectLst/>
                <a:latin typeface="Lato"/>
              </a:rPr>
              <a:t>       </a:t>
            </a:r>
            <a:r>
              <a:rPr kumimoji="0" lang="es-CO" altLang="es-CO" sz="1200" b="0" i="0" u="none" strike="noStrike" cap="none" normalizeH="0" baseline="0" dirty="0">
                <a:ln>
                  <a:noFill/>
                </a:ln>
                <a:solidFill>
                  <a:schemeClr val="tx1"/>
                </a:solidFill>
                <a:effectLst/>
              </a:rPr>
              <a:t> </a:t>
            </a:r>
            <a:endParaRPr kumimoji="0" lang="es-CO" altLang="es-CO" sz="1200" b="0" i="0" u="none" strike="noStrike" cap="none" normalizeH="0" baseline="0" dirty="0">
              <a:ln>
                <a:noFill/>
              </a:ln>
              <a:solidFill>
                <a:schemeClr val="tx1"/>
              </a:solidFill>
              <a:effectLst/>
              <a:latin typeface="Arial" panose="020B0604020202020204" pitchFamily="34" charset="0"/>
            </a:endParaRPr>
          </a:p>
        </p:txBody>
      </p:sp>
      <p:pic>
        <p:nvPicPr>
          <p:cNvPr id="7" name="6 Imagen">
            <a:extLst>
              <a:ext uri="{FF2B5EF4-FFF2-40B4-BE49-F238E27FC236}">
                <a16:creationId xmlns:a16="http://schemas.microsoft.com/office/drawing/2014/main" id="{69E880E4-8874-443C-8D40-5EF8EFBBA46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8" name="Conector recto 6">
            <a:extLst>
              <a:ext uri="{FF2B5EF4-FFF2-40B4-BE49-F238E27FC236}">
                <a16:creationId xmlns:a16="http://schemas.microsoft.com/office/drawing/2014/main" id="{CB4DE580-5EF2-4032-A3A1-8A5EAE266DC4}"/>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9" name="CuadroTexto 7">
            <a:extLst>
              <a:ext uri="{FF2B5EF4-FFF2-40B4-BE49-F238E27FC236}">
                <a16:creationId xmlns:a16="http://schemas.microsoft.com/office/drawing/2014/main" id="{97D771F1-8E20-482C-81C4-E8A315E91EE4}"/>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3133343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leaned dataset">
            <a:extLst>
              <a:ext uri="{FF2B5EF4-FFF2-40B4-BE49-F238E27FC236}">
                <a16:creationId xmlns:a16="http://schemas.microsoft.com/office/drawing/2014/main" id="{6F8C800D-A30F-48DD-A1F6-7386377411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0564" y="483898"/>
            <a:ext cx="5254580" cy="36125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thematical, statistical, and geometric assumptions">
            <a:extLst>
              <a:ext uri="{FF2B5EF4-FFF2-40B4-BE49-F238E27FC236}">
                <a16:creationId xmlns:a16="http://schemas.microsoft.com/office/drawing/2014/main" id="{7E5330B2-2CA8-4774-B2AB-9B5127B76C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830091"/>
            <a:ext cx="9144000" cy="1979613"/>
          </a:xfrm>
          <a:prstGeom prst="rect">
            <a:avLst/>
          </a:prstGeom>
          <a:noFill/>
          <a:extLst>
            <a:ext uri="{909E8E84-426E-40DD-AFC4-6F175D3DCCD1}">
              <a14:hiddenFill xmlns:a14="http://schemas.microsoft.com/office/drawing/2010/main">
                <a:solidFill>
                  <a:srgbClr val="FFFFFF"/>
                </a:solidFill>
              </a14:hiddenFill>
            </a:ext>
          </a:extLst>
        </p:spPr>
      </p:pic>
      <p:sp>
        <p:nvSpPr>
          <p:cNvPr id="4" name="Globo: flecha hacia arriba 3">
            <a:extLst>
              <a:ext uri="{FF2B5EF4-FFF2-40B4-BE49-F238E27FC236}">
                <a16:creationId xmlns:a16="http://schemas.microsoft.com/office/drawing/2014/main" id="{693FE140-AF9A-45FB-8026-54672EC71E8F}"/>
              </a:ext>
            </a:extLst>
          </p:cNvPr>
          <p:cNvSpPr/>
          <p:nvPr/>
        </p:nvSpPr>
        <p:spPr>
          <a:xfrm>
            <a:off x="13951" y="3940934"/>
            <a:ext cx="9130049" cy="2868769"/>
          </a:xfrm>
          <a:prstGeom prst="upArrowCallou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7" name="6 Imagen">
            <a:extLst>
              <a:ext uri="{FF2B5EF4-FFF2-40B4-BE49-F238E27FC236}">
                <a16:creationId xmlns:a16="http://schemas.microsoft.com/office/drawing/2014/main" id="{02E0472F-52BA-404B-9B58-F66824E686C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8" name="Conector recto 7">
            <a:extLst>
              <a:ext uri="{FF2B5EF4-FFF2-40B4-BE49-F238E27FC236}">
                <a16:creationId xmlns:a16="http://schemas.microsoft.com/office/drawing/2014/main" id="{B9957600-59FE-4E9C-9258-A130E6185147}"/>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9" name="CuadroTexto 8">
            <a:extLst>
              <a:ext uri="{FF2B5EF4-FFF2-40B4-BE49-F238E27FC236}">
                <a16:creationId xmlns:a16="http://schemas.microsoft.com/office/drawing/2014/main" id="{90C8BB7E-9532-430A-BA1F-30FB1A10A1AA}"/>
              </a:ext>
            </a:extLst>
          </p:cNvPr>
          <p:cNvSpPr txBox="1"/>
          <p:nvPr/>
        </p:nvSpPr>
        <p:spPr>
          <a:xfrm>
            <a:off x="99062" y="116632"/>
            <a:ext cx="4334841" cy="523220"/>
          </a:xfrm>
          <a:prstGeom prst="rect">
            <a:avLst/>
          </a:prstGeom>
          <a:noFill/>
        </p:spPr>
        <p:txBody>
          <a:bodyPr wrap="none" rtlCol="0">
            <a:spAutoFit/>
          </a:bodyPr>
          <a:lstStyle/>
          <a:p>
            <a:r>
              <a:rPr lang="es-CO" sz="2800" b="1" dirty="0"/>
              <a:t>DATOS BALANCEADOS</a:t>
            </a:r>
          </a:p>
        </p:txBody>
      </p:sp>
    </p:spTree>
    <p:extLst>
      <p:ext uri="{BB962C8B-B14F-4D97-AF65-F5344CB8AC3E}">
        <p14:creationId xmlns:p14="http://schemas.microsoft.com/office/powerpoint/2010/main" val="3139033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catterplot of imbalanced classes">
            <a:extLst>
              <a:ext uri="{FF2B5EF4-FFF2-40B4-BE49-F238E27FC236}">
                <a16:creationId xmlns:a16="http://schemas.microsoft.com/office/drawing/2014/main" id="{162A930B-C242-437A-B595-C362698586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223" y="487653"/>
            <a:ext cx="7620000" cy="5238750"/>
          </a:xfrm>
          <a:prstGeom prst="rect">
            <a:avLst/>
          </a:prstGeom>
          <a:noFill/>
          <a:extLst>
            <a:ext uri="{909E8E84-426E-40DD-AFC4-6F175D3DCCD1}">
              <a14:hiddenFill xmlns:a14="http://schemas.microsoft.com/office/drawing/2010/main">
                <a:solidFill>
                  <a:srgbClr val="FFFFFF"/>
                </a:solidFill>
              </a14:hiddenFill>
            </a:ext>
          </a:extLst>
        </p:spPr>
      </p:pic>
      <p:pic>
        <p:nvPicPr>
          <p:cNvPr id="3" name="6 Imagen">
            <a:extLst>
              <a:ext uri="{FF2B5EF4-FFF2-40B4-BE49-F238E27FC236}">
                <a16:creationId xmlns:a16="http://schemas.microsoft.com/office/drawing/2014/main" id="{9FD3EDD5-2B9C-4650-982C-83DF5D1D47C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4" name="Conector recto 3">
            <a:extLst>
              <a:ext uri="{FF2B5EF4-FFF2-40B4-BE49-F238E27FC236}">
                <a16:creationId xmlns:a16="http://schemas.microsoft.com/office/drawing/2014/main" id="{AD202CE8-933A-4F62-8670-CAC2F4C4F3B8}"/>
              </a:ext>
            </a:extLst>
          </p:cNvPr>
          <p:cNvCxnSpPr/>
          <p:nvPr/>
        </p:nvCxnSpPr>
        <p:spPr>
          <a:xfrm>
            <a:off x="30708" y="692696"/>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5" name="CuadroTexto 4">
            <a:extLst>
              <a:ext uri="{FF2B5EF4-FFF2-40B4-BE49-F238E27FC236}">
                <a16:creationId xmlns:a16="http://schemas.microsoft.com/office/drawing/2014/main" id="{6F69581C-9099-4646-B083-4E94A8AEA7C7}"/>
              </a:ext>
            </a:extLst>
          </p:cNvPr>
          <p:cNvSpPr txBox="1"/>
          <p:nvPr/>
        </p:nvSpPr>
        <p:spPr>
          <a:xfrm>
            <a:off x="99062" y="116632"/>
            <a:ext cx="4062522" cy="523220"/>
          </a:xfrm>
          <a:prstGeom prst="rect">
            <a:avLst/>
          </a:prstGeom>
          <a:noFill/>
        </p:spPr>
        <p:txBody>
          <a:bodyPr wrap="none" rtlCol="0">
            <a:spAutoFit/>
          </a:bodyPr>
          <a:lstStyle/>
          <a:p>
            <a:r>
              <a:rPr lang="es-CO" sz="2800" b="1" dirty="0"/>
              <a:t>DATOS DESBALANCEADOS</a:t>
            </a:r>
          </a:p>
        </p:txBody>
      </p:sp>
      <p:sp>
        <p:nvSpPr>
          <p:cNvPr id="2" name="CuadroTexto 1">
            <a:extLst>
              <a:ext uri="{FF2B5EF4-FFF2-40B4-BE49-F238E27FC236}">
                <a16:creationId xmlns:a16="http://schemas.microsoft.com/office/drawing/2014/main" id="{19412031-232C-4EF9-A206-64E7B8CB4F24}"/>
              </a:ext>
            </a:extLst>
          </p:cNvPr>
          <p:cNvSpPr txBox="1"/>
          <p:nvPr/>
        </p:nvSpPr>
        <p:spPr>
          <a:xfrm>
            <a:off x="6426558" y="692696"/>
            <a:ext cx="1249060" cy="307777"/>
          </a:xfrm>
          <a:prstGeom prst="rect">
            <a:avLst/>
          </a:prstGeom>
          <a:noFill/>
        </p:spPr>
        <p:txBody>
          <a:bodyPr wrap="none" rtlCol="0">
            <a:spAutoFit/>
          </a:bodyPr>
          <a:lstStyle/>
          <a:p>
            <a:r>
              <a:rPr lang="es-CO" dirty="0"/>
              <a:t>&lt;&lt; 10 – 20 %</a:t>
            </a:r>
          </a:p>
        </p:txBody>
      </p:sp>
      <p:sp>
        <p:nvSpPr>
          <p:cNvPr id="6" name="CuadroTexto 5">
            <a:extLst>
              <a:ext uri="{FF2B5EF4-FFF2-40B4-BE49-F238E27FC236}">
                <a16:creationId xmlns:a16="http://schemas.microsoft.com/office/drawing/2014/main" id="{A9CC8D30-74CB-4009-AB29-F78721BED5A0}"/>
              </a:ext>
            </a:extLst>
          </p:cNvPr>
          <p:cNvSpPr txBox="1"/>
          <p:nvPr/>
        </p:nvSpPr>
        <p:spPr>
          <a:xfrm>
            <a:off x="373575" y="5688449"/>
            <a:ext cx="8069838" cy="1169551"/>
          </a:xfrm>
          <a:prstGeom prst="rect">
            <a:avLst/>
          </a:prstGeom>
          <a:noFill/>
        </p:spPr>
        <p:txBody>
          <a:bodyPr wrap="none" rtlCol="0">
            <a:spAutoFit/>
          </a:bodyPr>
          <a:lstStyle/>
          <a:p>
            <a:r>
              <a:rPr lang="es-CO" dirty="0"/>
              <a:t>Ejemplo: </a:t>
            </a:r>
          </a:p>
          <a:p>
            <a:r>
              <a:rPr lang="es-CO" dirty="0"/>
              <a:t>(i) El 2% de las cuentas con tarjeta de crédito son victima de fraude por año</a:t>
            </a:r>
          </a:p>
          <a:p>
            <a:r>
              <a:rPr lang="es-CO" dirty="0"/>
              <a:t>(</a:t>
            </a:r>
            <a:r>
              <a:rPr lang="es-CO" dirty="0" err="1"/>
              <a:t>ii</a:t>
            </a:r>
            <a:r>
              <a:rPr lang="es-CO" dirty="0"/>
              <a:t>) La detección de enfermedades son valores muy bajos en toda la población (HIV en USA ~0,4%)</a:t>
            </a:r>
          </a:p>
          <a:p>
            <a:r>
              <a:rPr lang="es-CO" dirty="0">
                <a:solidFill>
                  <a:srgbClr val="FF0000"/>
                </a:solidFill>
              </a:rPr>
              <a:t>(</a:t>
            </a:r>
            <a:r>
              <a:rPr lang="es-CO" dirty="0" err="1">
                <a:solidFill>
                  <a:srgbClr val="FF0000"/>
                </a:solidFill>
              </a:rPr>
              <a:t>iii</a:t>
            </a:r>
            <a:r>
              <a:rPr lang="es-CO" dirty="0">
                <a:solidFill>
                  <a:srgbClr val="FF0000"/>
                </a:solidFill>
              </a:rPr>
              <a:t>) Área o celdas inestables o susceptibles a la ocurrencia de movimiento en masa (&lt; 2%)</a:t>
            </a:r>
          </a:p>
          <a:p>
            <a:endParaRPr lang="es-CO" dirty="0"/>
          </a:p>
        </p:txBody>
      </p:sp>
    </p:spTree>
    <p:extLst>
      <p:ext uri="{BB962C8B-B14F-4D97-AF65-F5344CB8AC3E}">
        <p14:creationId xmlns:p14="http://schemas.microsoft.com/office/powerpoint/2010/main" val="3797673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6" name="Picture 10" descr="Imagen relacionada">
            <a:extLst>
              <a:ext uri="{FF2B5EF4-FFF2-40B4-BE49-F238E27FC236}">
                <a16:creationId xmlns:a16="http://schemas.microsoft.com/office/drawing/2014/main" id="{E664AA95-42D5-4F69-A881-880120D2B2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2621" y="639852"/>
            <a:ext cx="6681824" cy="6193654"/>
          </a:xfrm>
          <a:prstGeom prst="rect">
            <a:avLst/>
          </a:prstGeom>
          <a:noFill/>
          <a:extLst>
            <a:ext uri="{909E8E84-426E-40DD-AFC4-6F175D3DCCD1}">
              <a14:hiddenFill xmlns:a14="http://schemas.microsoft.com/office/drawing/2010/main">
                <a:solidFill>
                  <a:srgbClr val="FFFFFF"/>
                </a:solidFill>
              </a14:hiddenFill>
            </a:ext>
          </a:extLst>
        </p:spPr>
      </p:pic>
      <p:pic>
        <p:nvPicPr>
          <p:cNvPr id="5" name="6 Imagen">
            <a:extLst>
              <a:ext uri="{FF2B5EF4-FFF2-40B4-BE49-F238E27FC236}">
                <a16:creationId xmlns:a16="http://schemas.microsoft.com/office/drawing/2014/main" id="{5B386C92-71B7-4451-9383-5D1DFE3C061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b="17939"/>
          <a:stretch/>
        </p:blipFill>
        <p:spPr>
          <a:xfrm>
            <a:off x="7827352" y="116632"/>
            <a:ext cx="1316648" cy="524768"/>
          </a:xfrm>
          <a:prstGeom prst="rect">
            <a:avLst/>
          </a:prstGeom>
        </p:spPr>
      </p:pic>
      <p:cxnSp>
        <p:nvCxnSpPr>
          <p:cNvPr id="6" name="Conector recto 5">
            <a:extLst>
              <a:ext uri="{FF2B5EF4-FFF2-40B4-BE49-F238E27FC236}">
                <a16:creationId xmlns:a16="http://schemas.microsoft.com/office/drawing/2014/main" id="{DE5A2E8D-9CEA-40D5-A45E-3EA087407EF7}"/>
              </a:ext>
            </a:extLst>
          </p:cNvPr>
          <p:cNvCxnSpPr/>
          <p:nvPr/>
        </p:nvCxnSpPr>
        <p:spPr>
          <a:xfrm>
            <a:off x="0" y="639852"/>
            <a:ext cx="3224284" cy="0"/>
          </a:xfrm>
          <a:prstGeom prst="line">
            <a:avLst/>
          </a:prstGeom>
          <a:ln w="28575"/>
        </p:spPr>
        <p:style>
          <a:lnRef idx="3">
            <a:schemeClr val="dk1"/>
          </a:lnRef>
          <a:fillRef idx="0">
            <a:schemeClr val="dk1"/>
          </a:fillRef>
          <a:effectRef idx="2">
            <a:schemeClr val="dk1"/>
          </a:effectRef>
          <a:fontRef idx="minor">
            <a:schemeClr val="tx1"/>
          </a:fontRef>
        </p:style>
      </p:cxnSp>
      <p:sp>
        <p:nvSpPr>
          <p:cNvPr id="9" name="CuadroTexto 8">
            <a:extLst>
              <a:ext uri="{FF2B5EF4-FFF2-40B4-BE49-F238E27FC236}">
                <a16:creationId xmlns:a16="http://schemas.microsoft.com/office/drawing/2014/main" id="{BEE8A7CB-17AF-4606-ADBA-0162D3D0A283}"/>
              </a:ext>
            </a:extLst>
          </p:cNvPr>
          <p:cNvSpPr txBox="1"/>
          <p:nvPr/>
        </p:nvSpPr>
        <p:spPr>
          <a:xfrm>
            <a:off x="0" y="24494"/>
            <a:ext cx="4062522" cy="523220"/>
          </a:xfrm>
          <a:prstGeom prst="rect">
            <a:avLst/>
          </a:prstGeom>
          <a:noFill/>
        </p:spPr>
        <p:txBody>
          <a:bodyPr wrap="none" rtlCol="0">
            <a:spAutoFit/>
          </a:bodyPr>
          <a:lstStyle/>
          <a:p>
            <a:r>
              <a:rPr lang="es-CO" sz="2800" b="1" dirty="0"/>
              <a:t>DATOS DESBALANCEADOS</a:t>
            </a:r>
          </a:p>
        </p:txBody>
      </p:sp>
    </p:spTree>
    <p:extLst>
      <p:ext uri="{BB962C8B-B14F-4D97-AF65-F5344CB8AC3E}">
        <p14:creationId xmlns:p14="http://schemas.microsoft.com/office/powerpoint/2010/main" val="3982667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Resultado de imagen para aguja en un pajar">
            <a:extLst>
              <a:ext uri="{FF2B5EF4-FFF2-40B4-BE49-F238E27FC236}">
                <a16:creationId xmlns:a16="http://schemas.microsoft.com/office/drawing/2014/main" id="{5AA50D44-A85B-48D8-94A6-5008251B1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2276" y="-14614"/>
            <a:ext cx="8152327" cy="6898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7406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Resultado de imagen para aguja en un pajar">
            <a:extLst>
              <a:ext uri="{FF2B5EF4-FFF2-40B4-BE49-F238E27FC236}">
                <a16:creationId xmlns:a16="http://schemas.microsoft.com/office/drawing/2014/main" id="{AD082D94-0579-4748-89C8-DFB6159E6D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79" y="850007"/>
            <a:ext cx="9158307" cy="5151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8294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esultado de imagen para aguja en un pajar">
            <a:extLst>
              <a:ext uri="{FF2B5EF4-FFF2-40B4-BE49-F238E27FC236}">
                <a16:creationId xmlns:a16="http://schemas.microsoft.com/office/drawing/2014/main" id="{53DE6965-6663-4F7F-8672-4717AC1562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5829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Resultado de imagen para aguja en un pajar">
            <a:extLst>
              <a:ext uri="{FF2B5EF4-FFF2-40B4-BE49-F238E27FC236}">
                <a16:creationId xmlns:a16="http://schemas.microsoft.com/office/drawing/2014/main" id="{6F5C8EA2-8F7A-41A1-9680-53233950DC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51" y="373487"/>
            <a:ext cx="9166631" cy="6104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0590850"/>
      </p:ext>
    </p:extLst>
  </p:cSld>
  <p:clrMapOvr>
    <a:masterClrMapping/>
  </p:clrMapOvr>
</p:sld>
</file>

<file path=ppt/theme/theme1.xml><?xml version="1.0" encoding="utf-8"?>
<a:theme xmlns:a="http://schemas.openxmlformats.org/drawingml/2006/main" name="Tema de Office">
  <a:themeElements>
    <a:clrScheme name="Tema de 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1093</TotalTime>
  <Words>1118</Words>
  <Application>Microsoft Office PowerPoint</Application>
  <PresentationFormat>Presentación en pantalla (4:3)</PresentationFormat>
  <Paragraphs>109</Paragraphs>
  <Slides>24</Slides>
  <Notes>2</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24</vt:i4>
      </vt:variant>
    </vt:vector>
  </HeadingPairs>
  <TitlesOfParts>
    <vt:vector size="33" baseType="lpstr">
      <vt:lpstr>Arial</vt:lpstr>
      <vt:lpstr>Calibri</vt:lpstr>
      <vt:lpstr>Lato</vt:lpstr>
      <vt:lpstr>medium-content-serif-font</vt:lpstr>
      <vt:lpstr>NonBreakingSpaceOverride</vt:lpstr>
      <vt:lpstr>Open Sans</vt:lpstr>
      <vt:lpstr>Oswald</vt:lpstr>
      <vt:lpstr>Raleway</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Edier Aristizabal</dc:creator>
  <cp:lastModifiedBy>USUARIO</cp:lastModifiedBy>
  <cp:revision>66</cp:revision>
  <dcterms:modified xsi:type="dcterms:W3CDTF">2020-01-02T23:52:19Z</dcterms:modified>
</cp:coreProperties>
</file>